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47"/>
    <p:sldId id="257" r:id="rId48"/>
    <p:sldId id="258" r:id="rId49"/>
    <p:sldId id="259" r:id="rId50"/>
    <p:sldId id="260" r:id="rId51"/>
    <p:sldId id="261" r:id="rId52"/>
    <p:sldId id="262" r:id="rId53"/>
    <p:sldId id="263" r:id="rId54"/>
    <p:sldId id="264" r:id="rId55"/>
    <p:sldId id="265" r:id="rId56"/>
    <p:sldId id="266" r:id="rId57"/>
    <p:sldId id="267" r:id="rId58"/>
    <p:sldId id="268" r:id="rId59"/>
    <p:sldId id="269" r:id="rId60"/>
  </p:sldIdLst>
  <p:sldSz cx="18288000" cy="10287000"/>
  <p:notesSz cx="6858000" cy="9144000"/>
  <p:embeddedFontLst>
    <p:embeddedFont>
      <p:font typeface="Bebas Neue" charset="1" panose="00000500000000000000"/>
      <p:regular r:id="rId6"/>
    </p:embeddedFont>
    <p:embeddedFont>
      <p:font typeface="Bebas Neue Bold" charset="1" panose="020B0606020202050201"/>
      <p:regular r:id="rId7"/>
    </p:embeddedFont>
    <p:embeddedFont>
      <p:font typeface="Yellowtail" charset="1" panose="02000503000000000000"/>
      <p:regular r:id="rId8"/>
    </p:embeddedFont>
    <p:embeddedFont>
      <p:font typeface="Arimo" charset="1" panose="020B0604020202020204"/>
      <p:regular r:id="rId9"/>
    </p:embeddedFont>
    <p:embeddedFont>
      <p:font typeface="Arimo Bold" charset="1" panose="020B0704020202020204"/>
      <p:regular r:id="rId10"/>
    </p:embeddedFont>
    <p:embeddedFont>
      <p:font typeface="Arimo Italics" charset="1" panose="020B0604020202090204"/>
      <p:regular r:id="rId11"/>
    </p:embeddedFont>
    <p:embeddedFont>
      <p:font typeface="Arimo Bold Italics" charset="1" panose="020B0704020202090204"/>
      <p:regular r:id="rId12"/>
    </p:embeddedFont>
    <p:embeddedFont>
      <p:font typeface="ITC Motter Corpus Condensed" charset="1" panose="02000506040000020004"/>
      <p:regular r:id="rId13"/>
    </p:embeddedFont>
    <p:embeddedFont>
      <p:font typeface="ITC Motter Corpus Regular" charset="1" panose="02000505050000020004"/>
      <p:regular r:id="rId14"/>
    </p:embeddedFont>
    <p:embeddedFont>
      <p:font typeface="Canva Sans" charset="1" panose="020B0503030501040103"/>
      <p:regular r:id="rId15"/>
    </p:embeddedFont>
    <p:embeddedFont>
      <p:font typeface="Canva Sans Bold" charset="1" panose="020B0803030501040103"/>
      <p:regular r:id="rId16"/>
    </p:embeddedFont>
    <p:embeddedFont>
      <p:font typeface="Canva Sans Italics" charset="1" panose="020B0503030501040103"/>
      <p:regular r:id="rId17"/>
    </p:embeddedFont>
    <p:embeddedFont>
      <p:font typeface="Canva Sans Bold Italics" charset="1" panose="020B0803030501040103"/>
      <p:regular r:id="rId18"/>
    </p:embeddedFont>
    <p:embeddedFont>
      <p:font typeface="Canva Sans Medium" charset="1" panose="020B0603030501040103"/>
      <p:regular r:id="rId19"/>
    </p:embeddedFont>
    <p:embeddedFont>
      <p:font typeface="Canva Sans Medium Italics" charset="1" panose="020B0603030501040103"/>
      <p:regular r:id="rId20"/>
    </p:embeddedFont>
    <p:embeddedFont>
      <p:font typeface="Inter" charset="1" panose="020B0502030000000004"/>
      <p:regular r:id="rId21"/>
    </p:embeddedFont>
    <p:embeddedFont>
      <p:font typeface="Inter Bold" charset="1" panose="020B0802030000000004"/>
      <p:regular r:id="rId22"/>
    </p:embeddedFont>
    <p:embeddedFont>
      <p:font typeface="Inter Italics" charset="1" panose="020B0502030000000004"/>
      <p:regular r:id="rId23"/>
    </p:embeddedFont>
    <p:embeddedFont>
      <p:font typeface="Inter Bold Italics" charset="1" panose="020B0802030000000004"/>
      <p:regular r:id="rId24"/>
    </p:embeddedFont>
    <p:embeddedFont>
      <p:font typeface="Inter Thin" charset="1" panose="020B0A02050000000004"/>
      <p:regular r:id="rId25"/>
    </p:embeddedFont>
    <p:embeddedFont>
      <p:font typeface="Inter Thin Italics" charset="1" panose="020B0A02050000000004"/>
      <p:regular r:id="rId26"/>
    </p:embeddedFont>
    <p:embeddedFont>
      <p:font typeface="Inter Extra-Light" charset="1" panose="02000503000000020004"/>
      <p:regular r:id="rId27"/>
    </p:embeddedFont>
    <p:embeddedFont>
      <p:font typeface="Inter Light" charset="1" panose="02000503000000020004"/>
      <p:regular r:id="rId28"/>
    </p:embeddedFont>
    <p:embeddedFont>
      <p:font typeface="Inter Medium" charset="1" panose="02000503000000020004"/>
      <p:regular r:id="rId29"/>
    </p:embeddedFont>
    <p:embeddedFont>
      <p:font typeface="Inter Semi-Bold" charset="1" panose="02000503000000020004"/>
      <p:regular r:id="rId30"/>
    </p:embeddedFont>
    <p:embeddedFont>
      <p:font typeface="Inter Ultra-Bold" charset="1" panose="02000503000000020004"/>
      <p:regular r:id="rId31"/>
    </p:embeddedFont>
    <p:embeddedFont>
      <p:font typeface="Inter Heavy" charset="1" panose="02000503000000020004"/>
      <p:regular r:id="rId32"/>
    </p:embeddedFont>
    <p:embeddedFont>
      <p:font typeface="Muli" charset="1" panose="00000500000000000000"/>
      <p:regular r:id="rId33"/>
    </p:embeddedFont>
    <p:embeddedFont>
      <p:font typeface="Muli Bold" charset="1" panose="00000800000000000000"/>
      <p:regular r:id="rId34"/>
    </p:embeddedFont>
    <p:embeddedFont>
      <p:font typeface="Muli Italics" charset="1" panose="00000500000000000000"/>
      <p:regular r:id="rId35"/>
    </p:embeddedFont>
    <p:embeddedFont>
      <p:font typeface="Muli Bold Italics" charset="1" panose="00000800000000000000"/>
      <p:regular r:id="rId36"/>
    </p:embeddedFont>
    <p:embeddedFont>
      <p:font typeface="Muli Extra-Light" charset="1" panose="00000300000000000000"/>
      <p:regular r:id="rId37"/>
    </p:embeddedFont>
    <p:embeddedFont>
      <p:font typeface="Muli Extra-Light Italics" charset="1" panose="00000300000000000000"/>
      <p:regular r:id="rId38"/>
    </p:embeddedFont>
    <p:embeddedFont>
      <p:font typeface="Muli Light" charset="1" panose="00000400000000000000"/>
      <p:regular r:id="rId39"/>
    </p:embeddedFont>
    <p:embeddedFont>
      <p:font typeface="Muli Light Italics" charset="1" panose="00000400000000000000"/>
      <p:regular r:id="rId40"/>
    </p:embeddedFont>
    <p:embeddedFont>
      <p:font typeface="Muli Semi-Bold" charset="1" panose="00000700000000000000"/>
      <p:regular r:id="rId41"/>
    </p:embeddedFont>
    <p:embeddedFont>
      <p:font typeface="Muli Semi-Bold Italics" charset="1" panose="00000700000000000000"/>
      <p:regular r:id="rId42"/>
    </p:embeddedFont>
    <p:embeddedFont>
      <p:font typeface="Muli Ultra-Bold" charset="1" panose="00000900000000000000"/>
      <p:regular r:id="rId43"/>
    </p:embeddedFont>
    <p:embeddedFont>
      <p:font typeface="Muli Ultra-Bold Italics" charset="1" panose="00000900000000000000"/>
      <p:regular r:id="rId44"/>
    </p:embeddedFont>
    <p:embeddedFont>
      <p:font typeface="Muli Heavy" charset="1" panose="00000A00000000000000"/>
      <p:regular r:id="rId45"/>
    </p:embeddedFont>
    <p:embeddedFont>
      <p:font typeface="Muli Heavy Italics" charset="1" panose="00000A00000000000000"/>
      <p:regular r:id="rId4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44" Target="fonts/font44.fntdata" Type="http://schemas.openxmlformats.org/officeDocument/2006/relationships/font"/><Relationship Id="rId45" Target="fonts/font45.fntdata" Type="http://schemas.openxmlformats.org/officeDocument/2006/relationships/font"/><Relationship Id="rId46" Target="fonts/font46.fntdata" Type="http://schemas.openxmlformats.org/officeDocument/2006/relationships/font"/><Relationship Id="rId47" Target="slides/slide1.xml" Type="http://schemas.openxmlformats.org/officeDocument/2006/relationships/slide"/><Relationship Id="rId48" Target="slides/slide2.xml" Type="http://schemas.openxmlformats.org/officeDocument/2006/relationships/slide"/><Relationship Id="rId49" Target="slides/slide3.xml" Type="http://schemas.openxmlformats.org/officeDocument/2006/relationships/slide"/><Relationship Id="rId5" Target="tableStyles.xml" Type="http://schemas.openxmlformats.org/officeDocument/2006/relationships/tableStyles"/><Relationship Id="rId50" Target="slides/slide4.xml" Type="http://schemas.openxmlformats.org/officeDocument/2006/relationships/slide"/><Relationship Id="rId51" Target="slides/slide5.xml" Type="http://schemas.openxmlformats.org/officeDocument/2006/relationships/slide"/><Relationship Id="rId52" Target="slides/slide6.xml" Type="http://schemas.openxmlformats.org/officeDocument/2006/relationships/slide"/><Relationship Id="rId53" Target="slides/slide7.xml" Type="http://schemas.openxmlformats.org/officeDocument/2006/relationships/slide"/><Relationship Id="rId54" Target="slides/slide8.xml" Type="http://schemas.openxmlformats.org/officeDocument/2006/relationships/slide"/><Relationship Id="rId55" Target="slides/slide9.xml" Type="http://schemas.openxmlformats.org/officeDocument/2006/relationships/slide"/><Relationship Id="rId56" Target="slides/slide10.xml" Type="http://schemas.openxmlformats.org/officeDocument/2006/relationships/slide"/><Relationship Id="rId57" Target="slides/slide11.xml" Type="http://schemas.openxmlformats.org/officeDocument/2006/relationships/slide"/><Relationship Id="rId58" Target="slides/slide12.xml" Type="http://schemas.openxmlformats.org/officeDocument/2006/relationships/slide"/><Relationship Id="rId59" Target="slides/slide13.xml" Type="http://schemas.openxmlformats.org/officeDocument/2006/relationships/slide"/><Relationship Id="rId6" Target="fonts/font6.fntdata" Type="http://schemas.openxmlformats.org/officeDocument/2006/relationships/font"/><Relationship Id="rId60" Target="slides/slide14.xml" Type="http://schemas.openxmlformats.org/officeDocument/2006/relationships/slide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Relationship Id="rId3" Target="../media/image42.png" Type="http://schemas.openxmlformats.org/officeDocument/2006/relationships/image"/><Relationship Id="rId4" Target="../media/image43.svg" Type="http://schemas.openxmlformats.org/officeDocument/2006/relationships/image"/><Relationship Id="rId5" Target="../media/image44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Relationship Id="rId3" Target="../media/image42.png" Type="http://schemas.openxmlformats.org/officeDocument/2006/relationships/image"/><Relationship Id="rId4" Target="../media/image43.svg" Type="http://schemas.openxmlformats.org/officeDocument/2006/relationships/image"/><Relationship Id="rId5" Target="../media/image45.png" Type="http://schemas.openxmlformats.org/officeDocument/2006/relationships/image"/><Relationship Id="rId6" Target="../media/image46.svg" Type="http://schemas.openxmlformats.org/officeDocument/2006/relationships/image"/><Relationship Id="rId7" Target="../media/image47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Relationship Id="rId3" Target="../media/image42.png" Type="http://schemas.openxmlformats.org/officeDocument/2006/relationships/image"/><Relationship Id="rId4" Target="../media/image43.svg" Type="http://schemas.openxmlformats.org/officeDocument/2006/relationships/image"/><Relationship Id="rId5" Target="../media/image45.png" Type="http://schemas.openxmlformats.org/officeDocument/2006/relationships/image"/><Relationship Id="rId6" Target="../media/image46.svg" Type="http://schemas.openxmlformats.org/officeDocument/2006/relationships/image"/><Relationship Id="rId7" Target="../media/image48.pn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Relationship Id="rId5" Target="../media/image49.png" Type="http://schemas.openxmlformats.org/officeDocument/2006/relationships/image"/><Relationship Id="rId6" Target="../media/image50.svg" Type="http://schemas.openxmlformats.org/officeDocument/2006/relationships/image"/><Relationship Id="rId7" Target="../media/image5.png" Type="http://schemas.openxmlformats.org/officeDocument/2006/relationships/image"/><Relationship Id="rId8" Target="../media/image6.svg" Type="http://schemas.openxmlformats.org/officeDocument/2006/relationships/image"/><Relationship Id="rId9" Target="https://docs.google.com/spreadsheets/d/1LJcBbU9ZStZxM9MoSOAmRIODWfgOgFeV/edit?usp=sharing&amp;ouid=118398206055611049135&amp;rtpof=true&amp;sd=true" TargetMode="External" Type="http://schemas.openxmlformats.org/officeDocument/2006/relationships/hyperlink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.svg" Type="http://schemas.openxmlformats.org/officeDocument/2006/relationships/image"/><Relationship Id="rId11" Target="../media/image18.png" Type="http://schemas.openxmlformats.org/officeDocument/2006/relationships/image"/><Relationship Id="rId12" Target="../media/image19.svg" Type="http://schemas.openxmlformats.org/officeDocument/2006/relationships/image"/><Relationship Id="rId2" Target="../media/image11.jpeg" Type="http://schemas.openxmlformats.org/officeDocument/2006/relationships/image"/><Relationship Id="rId3" Target="../media/image12.png" Type="http://schemas.openxmlformats.org/officeDocument/2006/relationships/image"/><Relationship Id="rId4" Target="../media/image13.svg" Type="http://schemas.openxmlformats.org/officeDocument/2006/relationships/image"/><Relationship Id="rId5" Target="../media/image5.png" Type="http://schemas.openxmlformats.org/officeDocument/2006/relationships/image"/><Relationship Id="rId6" Target="../media/image6.svg" Type="http://schemas.openxmlformats.org/officeDocument/2006/relationships/image"/><Relationship Id="rId7" Target="../media/image14.png" Type="http://schemas.openxmlformats.org/officeDocument/2006/relationships/image"/><Relationship Id="rId8" Target="../media/image15.svg" Type="http://schemas.openxmlformats.org/officeDocument/2006/relationships/image"/><Relationship Id="rId9" Target="../media/image16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3.svg" Type="http://schemas.openxmlformats.org/officeDocument/2006/relationships/image"/><Relationship Id="rId2" Target="../media/image11.jpe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Relationship Id="rId5" Target="../media/image7.png" Type="http://schemas.openxmlformats.org/officeDocument/2006/relationships/image"/><Relationship Id="rId6" Target="../media/image8.svg" Type="http://schemas.openxmlformats.org/officeDocument/2006/relationships/image"/><Relationship Id="rId7" Target="../media/image20.png" Type="http://schemas.openxmlformats.org/officeDocument/2006/relationships/image"/><Relationship Id="rId8" Target="../media/image21.svg" Type="http://schemas.openxmlformats.org/officeDocument/2006/relationships/image"/><Relationship Id="rId9" Target="../media/image22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Relationship Id="rId3" Target="../media/image24.png" Type="http://schemas.openxmlformats.org/officeDocument/2006/relationships/image"/><Relationship Id="rId4" Target="../media/image25.png" Type="http://schemas.openxmlformats.org/officeDocument/2006/relationships/image"/><Relationship Id="rId5" Target="../media/image26.png" Type="http://schemas.openxmlformats.org/officeDocument/2006/relationships/image"/><Relationship Id="rId6" Target="../media/image27.png" Type="http://schemas.openxmlformats.org/officeDocument/2006/relationships/image"/><Relationship Id="rId7" Target="../media/image28.png" Type="http://schemas.openxmlformats.org/officeDocument/2006/relationships/image"/><Relationship Id="rId8" Target="../media/image29.sv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Relationship Id="rId3" Target="../media/image30.png" Type="http://schemas.openxmlformats.org/officeDocument/2006/relationships/image"/><Relationship Id="rId4" Target="../media/image28.png" Type="http://schemas.openxmlformats.org/officeDocument/2006/relationships/image"/><Relationship Id="rId5" Target="../media/image29.sv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Relationship Id="rId3" Target="../media/image31.png" Type="http://schemas.openxmlformats.org/officeDocument/2006/relationships/image"/><Relationship Id="rId4" Target="../media/image32.png" Type="http://schemas.openxmlformats.org/officeDocument/2006/relationships/image"/><Relationship Id="rId5" Target="../media/image33.png" Type="http://schemas.openxmlformats.org/officeDocument/2006/relationships/image"/><Relationship Id="rId6" Target="../media/image34.png" Type="http://schemas.openxmlformats.org/officeDocument/2006/relationships/image"/><Relationship Id="rId7" Target="../media/image35.sv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Relationship Id="rId3" Target="../media/image36.png" Type="http://schemas.openxmlformats.org/officeDocument/2006/relationships/image"/><Relationship Id="rId4" Target="../media/image37.svg" Type="http://schemas.openxmlformats.org/officeDocument/2006/relationships/image"/><Relationship Id="rId5" Target="../media/image38.png" Type="http://schemas.openxmlformats.org/officeDocument/2006/relationships/image"/><Relationship Id="rId6" Target="../media/image39.png" Type="http://schemas.openxmlformats.org/officeDocument/2006/relationships/image"/><Relationship Id="rId7" Target="../media/image40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Relationship Id="rId3" Target="../media/image41.png" Type="http://schemas.openxmlformats.org/officeDocument/2006/relationships/image"/><Relationship Id="rId4" Target="../media/image42.png" Type="http://schemas.openxmlformats.org/officeDocument/2006/relationships/image"/><Relationship Id="rId5" Target="../media/image43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6090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580031" y="9351544"/>
            <a:ext cx="740300" cy="70556"/>
            <a:chOff x="0" y="0"/>
            <a:chExt cx="987066" cy="94074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94074" cy="94074"/>
              <a:chOff x="0" y="0"/>
              <a:chExt cx="6350000" cy="63500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5" id="5"/>
            <p:cNvGrpSpPr/>
            <p:nvPr/>
          </p:nvGrpSpPr>
          <p:grpSpPr>
            <a:xfrm rot="0">
              <a:off x="225778" y="0"/>
              <a:ext cx="94074" cy="94074"/>
              <a:chOff x="0" y="0"/>
              <a:chExt cx="6350000" cy="635000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7" id="7"/>
            <p:cNvGrpSpPr/>
            <p:nvPr/>
          </p:nvGrpSpPr>
          <p:grpSpPr>
            <a:xfrm rot="0">
              <a:off x="447638" y="0"/>
              <a:ext cx="94074" cy="94074"/>
              <a:chOff x="0" y="0"/>
              <a:chExt cx="6350000" cy="635000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9" id="9"/>
            <p:cNvGrpSpPr/>
            <p:nvPr/>
          </p:nvGrpSpPr>
          <p:grpSpPr>
            <a:xfrm rot="0">
              <a:off x="670311" y="0"/>
              <a:ext cx="94074" cy="94074"/>
              <a:chOff x="0" y="0"/>
              <a:chExt cx="6350000" cy="63500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11" id="11"/>
            <p:cNvGrpSpPr/>
            <p:nvPr/>
          </p:nvGrpSpPr>
          <p:grpSpPr>
            <a:xfrm rot="0">
              <a:off x="892992" y="0"/>
              <a:ext cx="94074" cy="94074"/>
              <a:chOff x="0" y="0"/>
              <a:chExt cx="6350000" cy="6350000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</p:grpSp>
      <p:sp>
        <p:nvSpPr>
          <p:cNvPr name="Freeform 13" id="13"/>
          <p:cNvSpPr/>
          <p:nvPr/>
        </p:nvSpPr>
        <p:spPr>
          <a:xfrm flipH="false" flipV="false" rot="0">
            <a:off x="294543" y="73528"/>
            <a:ext cx="16285488" cy="10287000"/>
          </a:xfrm>
          <a:custGeom>
            <a:avLst/>
            <a:gdLst/>
            <a:ahLst/>
            <a:cxnLst/>
            <a:rect r="r" b="b" t="t" l="l"/>
            <a:pathLst>
              <a:path h="10287000" w="16285488">
                <a:moveTo>
                  <a:pt x="0" y="0"/>
                </a:moveTo>
                <a:lnTo>
                  <a:pt x="16285488" y="0"/>
                </a:lnTo>
                <a:lnTo>
                  <a:pt x="1628548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2" r="0" b="-32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530526" y="530526"/>
            <a:ext cx="855666" cy="855666"/>
          </a:xfrm>
          <a:custGeom>
            <a:avLst/>
            <a:gdLst/>
            <a:ahLst/>
            <a:cxnLst/>
            <a:rect r="r" b="b" t="t" l="l"/>
            <a:pathLst>
              <a:path h="855666" w="855666">
                <a:moveTo>
                  <a:pt x="0" y="0"/>
                </a:moveTo>
                <a:lnTo>
                  <a:pt x="855665" y="0"/>
                </a:lnTo>
                <a:lnTo>
                  <a:pt x="855665" y="855665"/>
                </a:lnTo>
                <a:lnTo>
                  <a:pt x="0" y="85566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2769820" y="3080333"/>
            <a:ext cx="12426890" cy="4126334"/>
            <a:chOff x="0" y="0"/>
            <a:chExt cx="16569187" cy="5501779"/>
          </a:xfrm>
        </p:grpSpPr>
        <p:sp>
          <p:nvSpPr>
            <p:cNvPr name="TextBox 16" id="16"/>
            <p:cNvSpPr txBox="true"/>
            <p:nvPr/>
          </p:nvSpPr>
          <p:spPr>
            <a:xfrm rot="0">
              <a:off x="201068" y="-485775"/>
              <a:ext cx="16167051" cy="43496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6649"/>
                </a:lnSpc>
                <a:spcBef>
                  <a:spcPct val="0"/>
                </a:spcBef>
              </a:pPr>
              <a:r>
                <a:rPr lang="en-US" sz="19035" spc="1941">
                  <a:solidFill>
                    <a:srgbClr val="FF4930"/>
                  </a:solidFill>
                  <a:latin typeface="ITC Motter Corpus Regular"/>
                </a:rPr>
                <a:t>HIRING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-262595">
              <a:off x="74246" y="1543084"/>
              <a:ext cx="16392789" cy="333798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0299"/>
                </a:lnSpc>
                <a:spcBef>
                  <a:spcPct val="0"/>
                </a:spcBef>
              </a:pPr>
              <a:r>
                <a:rPr lang="en-US" sz="14499">
                  <a:solidFill>
                    <a:srgbClr val="FBEB04"/>
                  </a:solidFill>
                  <a:latin typeface="Yellowtail"/>
                </a:rPr>
                <a:t>Process Analytics</a:t>
              </a: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2132248" y="2255634"/>
            <a:ext cx="1275142" cy="1275142"/>
          </a:xfrm>
          <a:custGeom>
            <a:avLst/>
            <a:gdLst/>
            <a:ahLst/>
            <a:cxnLst/>
            <a:rect r="r" b="b" t="t" l="l"/>
            <a:pathLst>
              <a:path h="1275142" w="1275142">
                <a:moveTo>
                  <a:pt x="0" y="0"/>
                </a:moveTo>
                <a:lnTo>
                  <a:pt x="1275143" y="0"/>
                </a:lnTo>
                <a:lnTo>
                  <a:pt x="1275143" y="1275142"/>
                </a:lnTo>
                <a:lnTo>
                  <a:pt x="0" y="127514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5338045" y="8962289"/>
            <a:ext cx="7611910" cy="398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19"/>
              </a:lnSpc>
            </a:pPr>
            <a:r>
              <a:rPr lang="en-US" sz="2299" spc="459">
                <a:solidFill>
                  <a:srgbClr val="68BD93"/>
                </a:solidFill>
                <a:latin typeface="Bebas Neue"/>
              </a:rPr>
              <a:t>SALMAN BAREESH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532652" y="573536"/>
            <a:ext cx="1869383" cy="693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98"/>
              </a:lnSpc>
            </a:pPr>
            <a:r>
              <a:rPr lang="en-US" sz="4070">
                <a:solidFill>
                  <a:srgbClr val="FFFFFF"/>
                </a:solidFill>
                <a:latin typeface="Canva Sans Bold"/>
              </a:rPr>
              <a:t>trainity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840" t="0" r="-984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314956" y="682045"/>
            <a:ext cx="14131628" cy="1124581"/>
            <a:chOff x="0" y="0"/>
            <a:chExt cx="18842171" cy="149944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051665" cy="1197548"/>
            </a:xfrm>
            <a:custGeom>
              <a:avLst/>
              <a:gdLst/>
              <a:ahLst/>
              <a:cxnLst/>
              <a:rect r="r" b="b" t="t" l="l"/>
              <a:pathLst>
                <a:path h="1197548" w="1051665">
                  <a:moveTo>
                    <a:pt x="0" y="0"/>
                  </a:moveTo>
                  <a:lnTo>
                    <a:pt x="1051665" y="0"/>
                  </a:lnTo>
                  <a:lnTo>
                    <a:pt x="1051665" y="1197548"/>
                  </a:lnTo>
                  <a:lnTo>
                    <a:pt x="0" y="11975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5" id="5"/>
            <p:cNvSpPr txBox="true"/>
            <p:nvPr/>
          </p:nvSpPr>
          <p:spPr>
            <a:xfrm rot="0">
              <a:off x="1621801" y="-104775"/>
              <a:ext cx="17220369" cy="160421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9520"/>
                </a:lnSpc>
              </a:pPr>
              <a:r>
                <a:rPr lang="en-US" sz="7437" spc="795">
                  <a:solidFill>
                    <a:srgbClr val="FF4930"/>
                  </a:solidFill>
                  <a:latin typeface="ITC Motter Corpus Condensed"/>
                </a:rPr>
                <a:t>DEPARTMENTAL </a:t>
              </a:r>
              <a:r>
                <a:rPr lang="en-US" sz="7437" spc="795">
                  <a:solidFill>
                    <a:srgbClr val="FBEB04"/>
                  </a:solidFill>
                  <a:latin typeface="ITC Motter Corpus Condensed"/>
                </a:rPr>
                <a:t>ANALYSIS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5309999" y="2100864"/>
            <a:ext cx="6782539" cy="5418344"/>
          </a:xfrm>
          <a:custGeom>
            <a:avLst/>
            <a:gdLst/>
            <a:ahLst/>
            <a:cxnLst/>
            <a:rect r="r" b="b" t="t" l="l"/>
            <a:pathLst>
              <a:path h="5418344" w="6782539">
                <a:moveTo>
                  <a:pt x="0" y="0"/>
                </a:moveTo>
                <a:lnTo>
                  <a:pt x="6782539" y="0"/>
                </a:lnTo>
                <a:lnTo>
                  <a:pt x="6782539" y="5418344"/>
                </a:lnTo>
                <a:lnTo>
                  <a:pt x="0" y="541834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9759" t="-77882" r="-222032" b="-55739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265470" y="8143655"/>
            <a:ext cx="16230600" cy="1587429"/>
            <a:chOff x="0" y="0"/>
            <a:chExt cx="21640800" cy="2116572"/>
          </a:xfrm>
        </p:grpSpPr>
        <p:grpSp>
          <p:nvGrpSpPr>
            <p:cNvPr name="Group 8" id="8"/>
            <p:cNvGrpSpPr/>
            <p:nvPr/>
          </p:nvGrpSpPr>
          <p:grpSpPr>
            <a:xfrm rot="0">
              <a:off x="0" y="0"/>
              <a:ext cx="21640800" cy="2116572"/>
              <a:chOff x="0" y="0"/>
              <a:chExt cx="4274726" cy="418088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4274726" cy="418088"/>
              </a:xfrm>
              <a:custGeom>
                <a:avLst/>
                <a:gdLst/>
                <a:ahLst/>
                <a:cxnLst/>
                <a:rect r="r" b="b" t="t" l="l"/>
                <a:pathLst>
                  <a:path h="418088" w="4274726">
                    <a:moveTo>
                      <a:pt x="29097" y="0"/>
                    </a:moveTo>
                    <a:lnTo>
                      <a:pt x="4245629" y="0"/>
                    </a:lnTo>
                    <a:cubicBezTo>
                      <a:pt x="4253346" y="0"/>
                      <a:pt x="4260747" y="3066"/>
                      <a:pt x="4266204" y="8522"/>
                    </a:cubicBezTo>
                    <a:cubicBezTo>
                      <a:pt x="4271660" y="13979"/>
                      <a:pt x="4274726" y="21380"/>
                      <a:pt x="4274726" y="29097"/>
                    </a:cubicBezTo>
                    <a:lnTo>
                      <a:pt x="4274726" y="388992"/>
                    </a:lnTo>
                    <a:cubicBezTo>
                      <a:pt x="4274726" y="396709"/>
                      <a:pt x="4271660" y="404109"/>
                      <a:pt x="4266204" y="409566"/>
                    </a:cubicBezTo>
                    <a:cubicBezTo>
                      <a:pt x="4260747" y="415023"/>
                      <a:pt x="4253346" y="418088"/>
                      <a:pt x="4245629" y="418088"/>
                    </a:cubicBezTo>
                    <a:lnTo>
                      <a:pt x="29097" y="418088"/>
                    </a:lnTo>
                    <a:cubicBezTo>
                      <a:pt x="21380" y="418088"/>
                      <a:pt x="13979" y="415023"/>
                      <a:pt x="8522" y="409566"/>
                    </a:cubicBezTo>
                    <a:cubicBezTo>
                      <a:pt x="3066" y="404109"/>
                      <a:pt x="0" y="396709"/>
                      <a:pt x="0" y="388992"/>
                    </a:cubicBezTo>
                    <a:lnTo>
                      <a:pt x="0" y="29097"/>
                    </a:lnTo>
                    <a:cubicBezTo>
                      <a:pt x="0" y="21380"/>
                      <a:pt x="3066" y="13979"/>
                      <a:pt x="8522" y="8522"/>
                    </a:cubicBezTo>
                    <a:cubicBezTo>
                      <a:pt x="13979" y="3066"/>
                      <a:pt x="21380" y="0"/>
                      <a:pt x="29097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5DE0E6">
                      <a:alpha val="27000"/>
                    </a:srgbClr>
                  </a:gs>
                  <a:gs pos="100000">
                    <a:srgbClr val="004AAD">
                      <a:alpha val="27000"/>
                    </a:srgbClr>
                  </a:gs>
                </a:gsLst>
                <a:lin ang="0"/>
              </a:gradFill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0" y="-57150"/>
                <a:ext cx="4274726" cy="47523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220"/>
                  </a:lnSpc>
                </a:pPr>
              </a:p>
            </p:txBody>
          </p:sp>
        </p:grpSp>
        <p:sp>
          <p:nvSpPr>
            <p:cNvPr name="TextBox 11" id="11"/>
            <p:cNvSpPr txBox="true"/>
            <p:nvPr/>
          </p:nvSpPr>
          <p:spPr>
            <a:xfrm rot="0">
              <a:off x="368353" y="308623"/>
              <a:ext cx="20730614" cy="151866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3024"/>
                </a:lnSpc>
              </a:pPr>
              <a:r>
                <a:rPr lang="en-US" sz="2400" spc="268">
                  <a:solidFill>
                    <a:srgbClr val="FFFFFF"/>
                  </a:solidFill>
                  <a:latin typeface="Inter"/>
                </a:rPr>
                <a:t>39% of hired people i.e, 1843 people are working in operations department.</a:t>
              </a:r>
              <a:r>
                <a:rPr lang="en-US" sz="2400" spc="268">
                  <a:solidFill>
                    <a:srgbClr val="FFFFFF"/>
                  </a:solidFill>
                  <a:latin typeface="Inter"/>
                </a:rPr>
                <a:t>Whereas only 1% of hired people i.e, 70 people are working in Human Resource department.</a:t>
              </a:r>
            </a:p>
            <a:p>
              <a:pPr algn="just">
                <a:lnSpc>
                  <a:spcPts val="3024"/>
                </a:lnSpc>
              </a:pPr>
            </a:p>
          </p:txBody>
        </p: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840" t="0" r="-984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191255" y="904707"/>
            <a:ext cx="788749" cy="898161"/>
          </a:xfrm>
          <a:custGeom>
            <a:avLst/>
            <a:gdLst/>
            <a:ahLst/>
            <a:cxnLst/>
            <a:rect r="r" b="b" t="t" l="l"/>
            <a:pathLst>
              <a:path h="898161" w="788749">
                <a:moveTo>
                  <a:pt x="0" y="0"/>
                </a:moveTo>
                <a:lnTo>
                  <a:pt x="788748" y="0"/>
                </a:lnTo>
                <a:lnTo>
                  <a:pt x="788748" y="898161"/>
                </a:lnTo>
                <a:lnTo>
                  <a:pt x="0" y="8981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173278" y="904707"/>
            <a:ext cx="824702" cy="916336"/>
          </a:xfrm>
          <a:custGeom>
            <a:avLst/>
            <a:gdLst/>
            <a:ahLst/>
            <a:cxnLst/>
            <a:rect r="r" b="b" t="t" l="l"/>
            <a:pathLst>
              <a:path h="916336" w="824702">
                <a:moveTo>
                  <a:pt x="0" y="0"/>
                </a:moveTo>
                <a:lnTo>
                  <a:pt x="824702" y="0"/>
                </a:lnTo>
                <a:lnTo>
                  <a:pt x="824702" y="916335"/>
                </a:lnTo>
                <a:lnTo>
                  <a:pt x="0" y="91633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997980" y="2228940"/>
            <a:ext cx="12577555" cy="7228205"/>
          </a:xfrm>
          <a:custGeom>
            <a:avLst/>
            <a:gdLst/>
            <a:ahLst/>
            <a:cxnLst/>
            <a:rect r="r" b="b" t="t" l="l"/>
            <a:pathLst>
              <a:path h="7228205" w="12577555">
                <a:moveTo>
                  <a:pt x="0" y="0"/>
                </a:moveTo>
                <a:lnTo>
                  <a:pt x="12577555" y="0"/>
                </a:lnTo>
                <a:lnTo>
                  <a:pt x="12577555" y="7228205"/>
                </a:lnTo>
                <a:lnTo>
                  <a:pt x="0" y="722820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407606" y="799932"/>
            <a:ext cx="12915277" cy="12293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520"/>
              </a:lnSpc>
            </a:pPr>
            <a:r>
              <a:rPr lang="en-US" sz="7437" spc="795">
                <a:solidFill>
                  <a:srgbClr val="FF4930"/>
                </a:solidFill>
                <a:latin typeface="ITC Motter Corpus Condensed"/>
              </a:rPr>
              <a:t>POSITION TI</a:t>
            </a:r>
            <a:r>
              <a:rPr lang="en-US" sz="7437" spc="795">
                <a:solidFill>
                  <a:srgbClr val="FBEB04"/>
                </a:solidFill>
                <a:latin typeface="ITC Motter Corpus Condensed"/>
              </a:rPr>
              <a:t>ER</a:t>
            </a:r>
            <a:r>
              <a:rPr lang="en-US" sz="7437" spc="795">
                <a:solidFill>
                  <a:srgbClr val="FF4930"/>
                </a:solidFill>
                <a:latin typeface="ITC Motter Corpus Condensed"/>
              </a:rPr>
              <a:t> </a:t>
            </a:r>
            <a:r>
              <a:rPr lang="en-US" sz="7437" spc="795">
                <a:solidFill>
                  <a:srgbClr val="FBEB04"/>
                </a:solidFill>
                <a:latin typeface="ITC Motter Corpus Condensed"/>
              </a:rPr>
              <a:t>ANALYSIS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840" t="0" r="-984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191255" y="904707"/>
            <a:ext cx="788749" cy="898161"/>
          </a:xfrm>
          <a:custGeom>
            <a:avLst/>
            <a:gdLst/>
            <a:ahLst/>
            <a:cxnLst/>
            <a:rect r="r" b="b" t="t" l="l"/>
            <a:pathLst>
              <a:path h="898161" w="788749">
                <a:moveTo>
                  <a:pt x="0" y="0"/>
                </a:moveTo>
                <a:lnTo>
                  <a:pt x="788748" y="0"/>
                </a:lnTo>
                <a:lnTo>
                  <a:pt x="788748" y="898161"/>
                </a:lnTo>
                <a:lnTo>
                  <a:pt x="0" y="8981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173278" y="904707"/>
            <a:ext cx="824702" cy="916336"/>
          </a:xfrm>
          <a:custGeom>
            <a:avLst/>
            <a:gdLst/>
            <a:ahLst/>
            <a:cxnLst/>
            <a:rect r="r" b="b" t="t" l="l"/>
            <a:pathLst>
              <a:path h="916336" w="824702">
                <a:moveTo>
                  <a:pt x="0" y="0"/>
                </a:moveTo>
                <a:lnTo>
                  <a:pt x="824702" y="0"/>
                </a:lnTo>
                <a:lnTo>
                  <a:pt x="824702" y="916335"/>
                </a:lnTo>
                <a:lnTo>
                  <a:pt x="0" y="91633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585629" y="2542288"/>
            <a:ext cx="4913360" cy="6716012"/>
          </a:xfrm>
          <a:custGeom>
            <a:avLst/>
            <a:gdLst/>
            <a:ahLst/>
            <a:cxnLst/>
            <a:rect r="r" b="b" t="t" l="l"/>
            <a:pathLst>
              <a:path h="6716012" w="4913360">
                <a:moveTo>
                  <a:pt x="0" y="0"/>
                </a:moveTo>
                <a:lnTo>
                  <a:pt x="4913360" y="0"/>
                </a:lnTo>
                <a:lnTo>
                  <a:pt x="4913360" y="6716012"/>
                </a:lnTo>
                <a:lnTo>
                  <a:pt x="0" y="671601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0767" t="-74261" r="-452637" b="-5759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407606" y="799932"/>
            <a:ext cx="12915277" cy="12293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520"/>
              </a:lnSpc>
            </a:pPr>
            <a:r>
              <a:rPr lang="en-US" sz="7437" spc="795">
                <a:solidFill>
                  <a:srgbClr val="FF4930"/>
                </a:solidFill>
                <a:latin typeface="ITC Motter Corpus Condensed"/>
              </a:rPr>
              <a:t>POSITION TI</a:t>
            </a:r>
            <a:r>
              <a:rPr lang="en-US" sz="7437" spc="795">
                <a:solidFill>
                  <a:srgbClr val="FBEB04"/>
                </a:solidFill>
                <a:latin typeface="ITC Motter Corpus Condensed"/>
              </a:rPr>
              <a:t>ER</a:t>
            </a:r>
            <a:r>
              <a:rPr lang="en-US" sz="7437" spc="795">
                <a:solidFill>
                  <a:srgbClr val="FF4930"/>
                </a:solidFill>
                <a:latin typeface="ITC Motter Corpus Condensed"/>
              </a:rPr>
              <a:t> </a:t>
            </a:r>
            <a:r>
              <a:rPr lang="en-US" sz="7437" spc="795">
                <a:solidFill>
                  <a:srgbClr val="FBEB04"/>
                </a:solidFill>
                <a:latin typeface="ITC Motter Corpus Condensed"/>
              </a:rPr>
              <a:t>ANALYSIS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8192984" y="3968785"/>
            <a:ext cx="9363199" cy="2730429"/>
            <a:chOff x="0" y="0"/>
            <a:chExt cx="12484265" cy="3640572"/>
          </a:xfrm>
        </p:grpSpPr>
        <p:grpSp>
          <p:nvGrpSpPr>
            <p:cNvPr name="Group 8" id="8"/>
            <p:cNvGrpSpPr/>
            <p:nvPr/>
          </p:nvGrpSpPr>
          <p:grpSpPr>
            <a:xfrm rot="0">
              <a:off x="0" y="0"/>
              <a:ext cx="12484265" cy="3640572"/>
              <a:chOff x="0" y="0"/>
              <a:chExt cx="2466028" cy="719125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2466028" cy="719125"/>
              </a:xfrm>
              <a:custGeom>
                <a:avLst/>
                <a:gdLst/>
                <a:ahLst/>
                <a:cxnLst/>
                <a:rect r="r" b="b" t="t" l="l"/>
                <a:pathLst>
                  <a:path h="719125" w="2466028">
                    <a:moveTo>
                      <a:pt x="50438" y="0"/>
                    </a:moveTo>
                    <a:lnTo>
                      <a:pt x="2415590" y="0"/>
                    </a:lnTo>
                    <a:cubicBezTo>
                      <a:pt x="2443446" y="0"/>
                      <a:pt x="2466028" y="22582"/>
                      <a:pt x="2466028" y="50438"/>
                    </a:cubicBezTo>
                    <a:lnTo>
                      <a:pt x="2466028" y="668688"/>
                    </a:lnTo>
                    <a:cubicBezTo>
                      <a:pt x="2466028" y="682065"/>
                      <a:pt x="2460714" y="694894"/>
                      <a:pt x="2451255" y="704353"/>
                    </a:cubicBezTo>
                    <a:cubicBezTo>
                      <a:pt x="2441796" y="713811"/>
                      <a:pt x="2428967" y="719125"/>
                      <a:pt x="2415590" y="719125"/>
                    </a:cubicBezTo>
                    <a:lnTo>
                      <a:pt x="50438" y="719125"/>
                    </a:lnTo>
                    <a:cubicBezTo>
                      <a:pt x="22582" y="719125"/>
                      <a:pt x="0" y="696544"/>
                      <a:pt x="0" y="668688"/>
                    </a:cubicBezTo>
                    <a:lnTo>
                      <a:pt x="0" y="50438"/>
                    </a:lnTo>
                    <a:cubicBezTo>
                      <a:pt x="0" y="22582"/>
                      <a:pt x="22582" y="0"/>
                      <a:pt x="50438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5DE0E6">
                      <a:alpha val="27000"/>
                    </a:srgbClr>
                  </a:gs>
                  <a:gs pos="100000">
                    <a:srgbClr val="004AAD">
                      <a:alpha val="27000"/>
                    </a:srgbClr>
                  </a:gs>
                </a:gsLst>
                <a:lin ang="0"/>
              </a:gradFill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0" y="-57150"/>
                <a:ext cx="2466028" cy="7762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220"/>
                  </a:lnSpc>
                </a:pPr>
              </a:p>
            </p:txBody>
          </p:sp>
        </p:grpSp>
        <p:sp>
          <p:nvSpPr>
            <p:cNvPr name="TextBox 11" id="11"/>
            <p:cNvSpPr txBox="true"/>
            <p:nvPr/>
          </p:nvSpPr>
          <p:spPr>
            <a:xfrm rot="0">
              <a:off x="212497" y="308623"/>
              <a:ext cx="11959192" cy="304266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3024"/>
                </a:lnSpc>
              </a:pPr>
              <a:r>
                <a:rPr lang="en-US" sz="2400" spc="268">
                  <a:solidFill>
                    <a:srgbClr val="FFFFFF"/>
                  </a:solidFill>
                  <a:latin typeface="Inter"/>
                </a:rPr>
                <a:t>From the bar chart and bar plot I have inferred that the most number of people</a:t>
              </a:r>
            </a:p>
            <a:p>
              <a:pPr algn="just">
                <a:lnSpc>
                  <a:spcPts val="3024"/>
                </a:lnSpc>
              </a:pPr>
              <a:r>
                <a:rPr lang="en-US" sz="2400" spc="268">
                  <a:solidFill>
                    <a:srgbClr val="FFFFFF"/>
                  </a:solidFill>
                  <a:latin typeface="Inter"/>
                </a:rPr>
                <a:t>i.e,1792 are applied for the c9 post which accounts for 25% of total number of people</a:t>
              </a:r>
            </a:p>
            <a:p>
              <a:pPr algn="just">
                <a:lnSpc>
                  <a:spcPts val="3024"/>
                </a:lnSpc>
              </a:pPr>
              <a:r>
                <a:rPr lang="en-US" sz="2400" spc="268">
                  <a:solidFill>
                    <a:srgbClr val="FFFFFF"/>
                  </a:solidFill>
                  <a:latin typeface="Inter"/>
                </a:rPr>
                <a:t>applied</a:t>
              </a:r>
            </a:p>
            <a:p>
              <a:pPr algn="just">
                <a:lnSpc>
                  <a:spcPts val="3024"/>
                </a:lnSpc>
              </a:pPr>
            </a:p>
          </p:txBody>
        </p:sp>
      </p:grp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840" t="0" r="-984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6338990" y="9021485"/>
            <a:ext cx="1272571" cy="575838"/>
          </a:xfrm>
          <a:custGeom>
            <a:avLst/>
            <a:gdLst/>
            <a:ahLst/>
            <a:cxnLst/>
            <a:rect r="r" b="b" t="t" l="l"/>
            <a:pathLst>
              <a:path h="575838" w="1272571">
                <a:moveTo>
                  <a:pt x="1272571" y="0"/>
                </a:moveTo>
                <a:lnTo>
                  <a:pt x="0" y="0"/>
                </a:lnTo>
                <a:lnTo>
                  <a:pt x="0" y="575838"/>
                </a:lnTo>
                <a:lnTo>
                  <a:pt x="1272571" y="575838"/>
                </a:lnTo>
                <a:lnTo>
                  <a:pt x="1272571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760782" y="1293864"/>
            <a:ext cx="1061854" cy="1061854"/>
          </a:xfrm>
          <a:custGeom>
            <a:avLst/>
            <a:gdLst/>
            <a:ahLst/>
            <a:cxnLst/>
            <a:rect r="r" b="b" t="t" l="l"/>
            <a:pathLst>
              <a:path h="1061854" w="1061854">
                <a:moveTo>
                  <a:pt x="0" y="0"/>
                </a:moveTo>
                <a:lnTo>
                  <a:pt x="1061854" y="0"/>
                </a:lnTo>
                <a:lnTo>
                  <a:pt x="1061854" y="1061854"/>
                </a:lnTo>
                <a:lnTo>
                  <a:pt x="0" y="106185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7256919" y="1189089"/>
            <a:ext cx="4640072" cy="12293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520"/>
              </a:lnSpc>
            </a:pPr>
            <a:r>
              <a:rPr lang="en-US" sz="7437" spc="795">
                <a:solidFill>
                  <a:srgbClr val="FF4930"/>
                </a:solidFill>
                <a:latin typeface="ITC Motter Corpus Condensed"/>
              </a:rPr>
              <a:t>RESU</a:t>
            </a:r>
            <a:r>
              <a:rPr lang="en-US" sz="7437" spc="795">
                <a:solidFill>
                  <a:srgbClr val="FBEB04"/>
                </a:solidFill>
                <a:latin typeface="ITC Motter Corpus Condensed"/>
              </a:rPr>
              <a:t>LTS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610643" y="3032122"/>
            <a:ext cx="324656" cy="310046"/>
          </a:xfrm>
          <a:custGeom>
            <a:avLst/>
            <a:gdLst/>
            <a:ahLst/>
            <a:cxnLst/>
            <a:rect r="r" b="b" t="t" l="l"/>
            <a:pathLst>
              <a:path h="310046" w="324656">
                <a:moveTo>
                  <a:pt x="0" y="0"/>
                </a:moveTo>
                <a:lnTo>
                  <a:pt x="324656" y="0"/>
                </a:lnTo>
                <a:lnTo>
                  <a:pt x="324656" y="310046"/>
                </a:lnTo>
                <a:lnTo>
                  <a:pt x="0" y="31004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37478" y="5349252"/>
            <a:ext cx="324656" cy="310046"/>
          </a:xfrm>
          <a:custGeom>
            <a:avLst/>
            <a:gdLst/>
            <a:ahLst/>
            <a:cxnLst/>
            <a:rect r="r" b="b" t="t" l="l"/>
            <a:pathLst>
              <a:path h="310046" w="324656">
                <a:moveTo>
                  <a:pt x="0" y="0"/>
                </a:moveTo>
                <a:lnTo>
                  <a:pt x="324656" y="0"/>
                </a:lnTo>
                <a:lnTo>
                  <a:pt x="324656" y="310046"/>
                </a:lnTo>
                <a:lnTo>
                  <a:pt x="0" y="31004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321388" y="2984497"/>
            <a:ext cx="14911077" cy="17225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02"/>
              </a:lnSpc>
            </a:pPr>
            <a:r>
              <a:rPr lang="en-US" sz="2700" spc="302">
                <a:solidFill>
                  <a:srgbClr val="FFFFFF"/>
                </a:solidFill>
                <a:latin typeface="Inter"/>
              </a:rPr>
              <a:t>I have done the analysis on the provided dataset / data as per the questions asked andmprovided the necessary insights and tried to plot the necessary charts / graphs as per requirement and my understanding.</a:t>
            </a:r>
          </a:p>
          <a:p>
            <a:pPr algn="just">
              <a:lnSpc>
                <a:spcPts val="3402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2321388" y="5273052"/>
            <a:ext cx="14911077" cy="12938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02"/>
              </a:lnSpc>
            </a:pPr>
            <a:r>
              <a:rPr lang="en-US" sz="2700" spc="302">
                <a:solidFill>
                  <a:srgbClr val="FFFFFF"/>
                </a:solidFill>
                <a:latin typeface="Inter"/>
              </a:rPr>
              <a:t>This project is helped me in better understanding the</a:t>
            </a:r>
            <a:r>
              <a:rPr lang="en-US" sz="2700" spc="302">
                <a:solidFill>
                  <a:srgbClr val="FFFFFF"/>
                </a:solidFill>
                <a:latin typeface="Inter"/>
              </a:rPr>
              <a:t>process of Exploratory Data Analysis (EDA).</a:t>
            </a:r>
          </a:p>
          <a:p>
            <a:pPr algn="just">
              <a:lnSpc>
                <a:spcPts val="3402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3915085" y="7347293"/>
            <a:ext cx="14911077" cy="8652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02"/>
              </a:lnSpc>
            </a:pPr>
            <a:r>
              <a:rPr lang="en-US" sz="2700" spc="302" u="sng">
                <a:solidFill>
                  <a:srgbClr val="FFFFFF"/>
                </a:solidFill>
                <a:latin typeface="Inter Bold"/>
                <a:hlinkClick r:id="rId9" tooltip="https://docs.google.com/spreadsheets/d/1LJcBbU9ZStZxM9MoSOAmRIODWfgOgFeV/edit?usp=sharing&amp;ouid=118398206055611049135&amp;rtpof=true&amp;sd=true"/>
              </a:rPr>
              <a:t>Click here</a:t>
            </a:r>
            <a:r>
              <a:rPr lang="en-US" sz="2700" spc="302">
                <a:solidFill>
                  <a:srgbClr val="FFFFFF"/>
                </a:solidFill>
                <a:latin typeface="Inter Bold"/>
              </a:rPr>
              <a:t> for excel file with task solutions</a:t>
            </a:r>
          </a:p>
          <a:p>
            <a:pPr algn="just">
              <a:lnSpc>
                <a:spcPts val="3402"/>
              </a:lnSpc>
            </a:pP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6090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3230868" cy="10287000"/>
          </a:xfrm>
          <a:custGeom>
            <a:avLst/>
            <a:gdLst/>
            <a:ahLst/>
            <a:cxnLst/>
            <a:rect r="r" b="b" t="t" l="l"/>
            <a:pathLst>
              <a:path h="10287000" w="13230868">
                <a:moveTo>
                  <a:pt x="0" y="0"/>
                </a:moveTo>
                <a:lnTo>
                  <a:pt x="13230868" y="0"/>
                </a:lnTo>
                <a:lnTo>
                  <a:pt x="1323086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695943" y="3692387"/>
            <a:ext cx="12896114" cy="19323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820"/>
              </a:lnSpc>
            </a:pPr>
            <a:r>
              <a:rPr lang="en-US" sz="11300" spc="406">
                <a:solidFill>
                  <a:srgbClr val="FFFFFF"/>
                </a:solidFill>
                <a:latin typeface="Muli Heavy"/>
              </a:rPr>
              <a:t>THANK YOU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530526" y="530526"/>
            <a:ext cx="855666" cy="855666"/>
          </a:xfrm>
          <a:custGeom>
            <a:avLst/>
            <a:gdLst/>
            <a:ahLst/>
            <a:cxnLst/>
            <a:rect r="r" b="b" t="t" l="l"/>
            <a:pathLst>
              <a:path h="855666" w="855666">
                <a:moveTo>
                  <a:pt x="0" y="0"/>
                </a:moveTo>
                <a:lnTo>
                  <a:pt x="855665" y="0"/>
                </a:lnTo>
                <a:lnTo>
                  <a:pt x="855665" y="855665"/>
                </a:lnTo>
                <a:lnTo>
                  <a:pt x="0" y="85566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32652" y="573536"/>
            <a:ext cx="1869383" cy="693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98"/>
              </a:lnSpc>
            </a:pPr>
            <a:r>
              <a:rPr lang="en-US" sz="4070">
                <a:solidFill>
                  <a:srgbClr val="FFFFFF"/>
                </a:solidFill>
                <a:latin typeface="Canva Sans Bold"/>
              </a:rPr>
              <a:t>trainity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6090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37478" y="3532287"/>
            <a:ext cx="324656" cy="310046"/>
          </a:xfrm>
          <a:custGeom>
            <a:avLst/>
            <a:gdLst/>
            <a:ahLst/>
            <a:cxnLst/>
            <a:rect r="r" b="b" t="t" l="l"/>
            <a:pathLst>
              <a:path h="310046" w="324656">
                <a:moveTo>
                  <a:pt x="0" y="0"/>
                </a:moveTo>
                <a:lnTo>
                  <a:pt x="324656" y="0"/>
                </a:lnTo>
                <a:lnTo>
                  <a:pt x="324656" y="310046"/>
                </a:lnTo>
                <a:lnTo>
                  <a:pt x="0" y="3100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37478" y="5143500"/>
            <a:ext cx="324656" cy="310046"/>
          </a:xfrm>
          <a:custGeom>
            <a:avLst/>
            <a:gdLst/>
            <a:ahLst/>
            <a:cxnLst/>
            <a:rect r="r" b="b" t="t" l="l"/>
            <a:pathLst>
              <a:path h="310046" w="324656">
                <a:moveTo>
                  <a:pt x="0" y="0"/>
                </a:moveTo>
                <a:lnTo>
                  <a:pt x="324656" y="0"/>
                </a:lnTo>
                <a:lnTo>
                  <a:pt x="324656" y="310046"/>
                </a:lnTo>
                <a:lnTo>
                  <a:pt x="0" y="3100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37478" y="7539693"/>
            <a:ext cx="324656" cy="310046"/>
          </a:xfrm>
          <a:custGeom>
            <a:avLst/>
            <a:gdLst/>
            <a:ahLst/>
            <a:cxnLst/>
            <a:rect r="r" b="b" t="t" l="l"/>
            <a:pathLst>
              <a:path h="310046" w="324656">
                <a:moveTo>
                  <a:pt x="0" y="0"/>
                </a:moveTo>
                <a:lnTo>
                  <a:pt x="324656" y="0"/>
                </a:lnTo>
                <a:lnTo>
                  <a:pt x="324656" y="310046"/>
                </a:lnTo>
                <a:lnTo>
                  <a:pt x="0" y="3100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16338990" y="9021485"/>
            <a:ext cx="1272571" cy="575838"/>
          </a:xfrm>
          <a:custGeom>
            <a:avLst/>
            <a:gdLst/>
            <a:ahLst/>
            <a:cxnLst/>
            <a:rect r="r" b="b" t="t" l="l"/>
            <a:pathLst>
              <a:path h="575838" w="1272571">
                <a:moveTo>
                  <a:pt x="1272571" y="0"/>
                </a:moveTo>
                <a:lnTo>
                  <a:pt x="0" y="0"/>
                </a:lnTo>
                <a:lnTo>
                  <a:pt x="0" y="575838"/>
                </a:lnTo>
                <a:lnTo>
                  <a:pt x="1272571" y="575838"/>
                </a:lnTo>
                <a:lnTo>
                  <a:pt x="1272571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053349" y="1344009"/>
            <a:ext cx="1059197" cy="1110561"/>
          </a:xfrm>
          <a:custGeom>
            <a:avLst/>
            <a:gdLst/>
            <a:ahLst/>
            <a:cxnLst/>
            <a:rect r="r" b="b" t="t" l="l"/>
            <a:pathLst>
              <a:path h="1110561" w="1059197">
                <a:moveTo>
                  <a:pt x="0" y="0"/>
                </a:moveTo>
                <a:lnTo>
                  <a:pt x="1059197" y="0"/>
                </a:lnTo>
                <a:lnTo>
                  <a:pt x="1059197" y="1110561"/>
                </a:lnTo>
                <a:lnTo>
                  <a:pt x="0" y="111056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469955" y="1239234"/>
            <a:ext cx="12152026" cy="12293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520"/>
              </a:lnSpc>
            </a:pPr>
            <a:r>
              <a:rPr lang="en-US" sz="7437" spc="795">
                <a:solidFill>
                  <a:srgbClr val="FF4930"/>
                </a:solidFill>
                <a:latin typeface="ITC Motter Corpus Condensed"/>
              </a:rPr>
              <a:t>PROJECT </a:t>
            </a:r>
            <a:r>
              <a:rPr lang="en-US" sz="7437" spc="795">
                <a:solidFill>
                  <a:srgbClr val="FBEB04"/>
                </a:solidFill>
                <a:latin typeface="ITC Motter Corpus Condensed"/>
              </a:rPr>
              <a:t>DESCRIPTION</a:t>
            </a:r>
            <a:r>
              <a:rPr lang="en-US" sz="7437" spc="795">
                <a:solidFill>
                  <a:srgbClr val="FF4930"/>
                </a:solidFill>
                <a:latin typeface="ITC Motter Corpus Condensed"/>
              </a:rPr>
              <a:t>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348223" y="3484662"/>
            <a:ext cx="14911077" cy="8652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02"/>
              </a:lnSpc>
            </a:pPr>
            <a:r>
              <a:rPr lang="en-US" sz="2700" spc="302">
                <a:solidFill>
                  <a:srgbClr val="FFFFFF"/>
                </a:solidFill>
                <a:latin typeface="Inter"/>
              </a:rPr>
              <a:t>The task is to analyze the company's hiring process data and draw meaningful insights from it.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321388" y="5114925"/>
            <a:ext cx="14911077" cy="17225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02"/>
              </a:lnSpc>
            </a:pPr>
            <a:r>
              <a:rPr lang="en-US" sz="2700" spc="302">
                <a:solidFill>
                  <a:srgbClr val="FFFFFF"/>
                </a:solidFill>
                <a:latin typeface="Inter"/>
              </a:rPr>
              <a:t>The hiring process is a crucial function of any company, and understanding trends such as the number of rejections, interviews, job types, and vacancies can provide valuable insights for the hiring department.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321388" y="7482543"/>
            <a:ext cx="14911077" cy="8652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02"/>
              </a:lnSpc>
            </a:pPr>
            <a:r>
              <a:rPr lang="en-US" sz="2700" spc="302">
                <a:solidFill>
                  <a:srgbClr val="FFFFFF"/>
                </a:solidFill>
                <a:latin typeface="Inter"/>
              </a:rPr>
              <a:t>The insights could potentially help the company improve its hiring process and make better hiring decisions in the future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840" t="0" r="-984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621629" y="1028700"/>
            <a:ext cx="1290677" cy="1293912"/>
          </a:xfrm>
          <a:custGeom>
            <a:avLst/>
            <a:gdLst/>
            <a:ahLst/>
            <a:cxnLst/>
            <a:rect r="r" b="b" t="t" l="l"/>
            <a:pathLst>
              <a:path h="1293912" w="1290677">
                <a:moveTo>
                  <a:pt x="0" y="0"/>
                </a:moveTo>
                <a:lnTo>
                  <a:pt x="1290677" y="0"/>
                </a:lnTo>
                <a:lnTo>
                  <a:pt x="1290677" y="1293912"/>
                </a:lnTo>
                <a:lnTo>
                  <a:pt x="0" y="12939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902775" y="3101277"/>
            <a:ext cx="14911077" cy="47228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02"/>
              </a:lnSpc>
            </a:pPr>
            <a:r>
              <a:rPr lang="en-US" sz="2700" spc="302">
                <a:solidFill>
                  <a:srgbClr val="FFFFFF"/>
                </a:solidFill>
                <a:latin typeface="Inter"/>
              </a:rPr>
              <a:t>The data would need to be cleaned to remove any duplicate (or) irrelevant entries andensure that the data is properly formatted.</a:t>
            </a:r>
          </a:p>
          <a:p>
            <a:pPr algn="just">
              <a:lnSpc>
                <a:spcPts val="3402"/>
              </a:lnSpc>
            </a:pPr>
          </a:p>
          <a:p>
            <a:pPr algn="just">
              <a:lnSpc>
                <a:spcPts val="3402"/>
              </a:lnSpc>
            </a:pPr>
            <a:r>
              <a:rPr lang="en-US" sz="2700" spc="302">
                <a:solidFill>
                  <a:srgbClr val="FFFFFF"/>
                </a:solidFill>
                <a:latin typeface="Inter"/>
              </a:rPr>
              <a:t>Check and identify the outliers and remove any outliers that may have significant impacton the analysis.</a:t>
            </a:r>
          </a:p>
          <a:p>
            <a:pPr algn="just">
              <a:lnSpc>
                <a:spcPts val="3402"/>
              </a:lnSpc>
            </a:pPr>
          </a:p>
          <a:p>
            <a:pPr algn="just">
              <a:lnSpc>
                <a:spcPts val="3402"/>
              </a:lnSpc>
            </a:pPr>
            <a:r>
              <a:rPr lang="en-US" sz="2700" spc="302">
                <a:solidFill>
                  <a:srgbClr val="FFFFFF"/>
                </a:solidFill>
                <a:latin typeface="Inter"/>
              </a:rPr>
              <a:t>Perform relevant descriptive statistic calculations to gain a general understanding ofdataset.</a:t>
            </a:r>
          </a:p>
          <a:p>
            <a:pPr algn="just">
              <a:lnSpc>
                <a:spcPts val="3402"/>
              </a:lnSpc>
            </a:pPr>
          </a:p>
          <a:p>
            <a:pPr algn="just">
              <a:lnSpc>
                <a:spcPts val="3402"/>
              </a:lnSpc>
            </a:pPr>
            <a:r>
              <a:rPr lang="en-US" sz="2700" spc="302">
                <a:solidFill>
                  <a:srgbClr val="FFFFFF"/>
                </a:solidFill>
                <a:latin typeface="Inter"/>
              </a:rPr>
              <a:t>Now extract the useful insights using statistical analysis and visualize the insights usingdata visualization methods.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262429" y="3129852"/>
            <a:ext cx="324656" cy="310046"/>
          </a:xfrm>
          <a:custGeom>
            <a:avLst/>
            <a:gdLst/>
            <a:ahLst/>
            <a:cxnLst/>
            <a:rect r="r" b="b" t="t" l="l"/>
            <a:pathLst>
              <a:path h="310046" w="324656">
                <a:moveTo>
                  <a:pt x="0" y="0"/>
                </a:moveTo>
                <a:lnTo>
                  <a:pt x="324656" y="0"/>
                </a:lnTo>
                <a:lnTo>
                  <a:pt x="324656" y="310046"/>
                </a:lnTo>
                <a:lnTo>
                  <a:pt x="0" y="31004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62429" y="4460978"/>
            <a:ext cx="324656" cy="310046"/>
          </a:xfrm>
          <a:custGeom>
            <a:avLst/>
            <a:gdLst/>
            <a:ahLst/>
            <a:cxnLst/>
            <a:rect r="r" b="b" t="t" l="l"/>
            <a:pathLst>
              <a:path h="310046" w="324656">
                <a:moveTo>
                  <a:pt x="0" y="0"/>
                </a:moveTo>
                <a:lnTo>
                  <a:pt x="324656" y="0"/>
                </a:lnTo>
                <a:lnTo>
                  <a:pt x="324656" y="310046"/>
                </a:lnTo>
                <a:lnTo>
                  <a:pt x="0" y="31004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62429" y="5792104"/>
            <a:ext cx="324656" cy="310046"/>
          </a:xfrm>
          <a:custGeom>
            <a:avLst/>
            <a:gdLst/>
            <a:ahLst/>
            <a:cxnLst/>
            <a:rect r="r" b="b" t="t" l="l"/>
            <a:pathLst>
              <a:path h="310046" w="324656">
                <a:moveTo>
                  <a:pt x="0" y="0"/>
                </a:moveTo>
                <a:lnTo>
                  <a:pt x="324656" y="0"/>
                </a:lnTo>
                <a:lnTo>
                  <a:pt x="324656" y="310046"/>
                </a:lnTo>
                <a:lnTo>
                  <a:pt x="0" y="31004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262429" y="7121325"/>
            <a:ext cx="324656" cy="310046"/>
          </a:xfrm>
          <a:custGeom>
            <a:avLst/>
            <a:gdLst/>
            <a:ahLst/>
            <a:cxnLst/>
            <a:rect r="r" b="b" t="t" l="l"/>
            <a:pathLst>
              <a:path h="310046" w="324656">
                <a:moveTo>
                  <a:pt x="0" y="0"/>
                </a:moveTo>
                <a:lnTo>
                  <a:pt x="324656" y="0"/>
                </a:lnTo>
                <a:lnTo>
                  <a:pt x="324656" y="310046"/>
                </a:lnTo>
                <a:lnTo>
                  <a:pt x="0" y="31004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3779167" y="8466942"/>
            <a:ext cx="1340460" cy="1340460"/>
          </a:xfrm>
          <a:custGeom>
            <a:avLst/>
            <a:gdLst/>
            <a:ahLst/>
            <a:cxnLst/>
            <a:rect r="r" b="b" t="t" l="l"/>
            <a:pathLst>
              <a:path h="1340460" w="1340460">
                <a:moveTo>
                  <a:pt x="0" y="0"/>
                </a:moveTo>
                <a:lnTo>
                  <a:pt x="1340460" y="0"/>
                </a:lnTo>
                <a:lnTo>
                  <a:pt x="1340460" y="1340460"/>
                </a:lnTo>
                <a:lnTo>
                  <a:pt x="0" y="134046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7691192" y="8253596"/>
            <a:ext cx="1452808" cy="1553806"/>
          </a:xfrm>
          <a:custGeom>
            <a:avLst/>
            <a:gdLst/>
            <a:ahLst/>
            <a:cxnLst/>
            <a:rect r="r" b="b" t="t" l="l"/>
            <a:pathLst>
              <a:path h="1553806" w="1452808">
                <a:moveTo>
                  <a:pt x="0" y="0"/>
                </a:moveTo>
                <a:lnTo>
                  <a:pt x="1452808" y="0"/>
                </a:lnTo>
                <a:lnTo>
                  <a:pt x="1452808" y="1553806"/>
                </a:lnTo>
                <a:lnTo>
                  <a:pt x="0" y="155380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1857965" y="8372221"/>
            <a:ext cx="2343860" cy="1529901"/>
          </a:xfrm>
          <a:custGeom>
            <a:avLst/>
            <a:gdLst/>
            <a:ahLst/>
            <a:cxnLst/>
            <a:rect r="r" b="b" t="t" l="l"/>
            <a:pathLst>
              <a:path h="1529901" w="2343860">
                <a:moveTo>
                  <a:pt x="0" y="0"/>
                </a:moveTo>
                <a:lnTo>
                  <a:pt x="2343860" y="0"/>
                </a:lnTo>
                <a:lnTo>
                  <a:pt x="2343860" y="1529902"/>
                </a:lnTo>
                <a:lnTo>
                  <a:pt x="0" y="152990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6430035" y="1177922"/>
            <a:ext cx="5427931" cy="12293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520"/>
              </a:lnSpc>
            </a:pPr>
            <a:r>
              <a:rPr lang="en-US" sz="7437" spc="795">
                <a:solidFill>
                  <a:srgbClr val="FF4930"/>
                </a:solidFill>
                <a:latin typeface="ITC Motter Corpus Condensed"/>
              </a:rPr>
              <a:t>APPR</a:t>
            </a:r>
            <a:r>
              <a:rPr lang="en-US" sz="7437" spc="795">
                <a:solidFill>
                  <a:srgbClr val="FBEB04"/>
                </a:solidFill>
                <a:latin typeface="ITC Motter Corpus Condensed"/>
              </a:rPr>
              <a:t>OACH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840" t="0" r="-984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37478" y="3876999"/>
            <a:ext cx="324656" cy="310046"/>
          </a:xfrm>
          <a:custGeom>
            <a:avLst/>
            <a:gdLst/>
            <a:ahLst/>
            <a:cxnLst/>
            <a:rect r="r" b="b" t="t" l="l"/>
            <a:pathLst>
              <a:path h="310046" w="324656">
                <a:moveTo>
                  <a:pt x="0" y="0"/>
                </a:moveTo>
                <a:lnTo>
                  <a:pt x="324656" y="0"/>
                </a:lnTo>
                <a:lnTo>
                  <a:pt x="324656" y="310046"/>
                </a:lnTo>
                <a:lnTo>
                  <a:pt x="0" y="31004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37478" y="5654838"/>
            <a:ext cx="324656" cy="310046"/>
          </a:xfrm>
          <a:custGeom>
            <a:avLst/>
            <a:gdLst/>
            <a:ahLst/>
            <a:cxnLst/>
            <a:rect r="r" b="b" t="t" l="l"/>
            <a:pathLst>
              <a:path h="310046" w="324656">
                <a:moveTo>
                  <a:pt x="0" y="0"/>
                </a:moveTo>
                <a:lnTo>
                  <a:pt x="324656" y="0"/>
                </a:lnTo>
                <a:lnTo>
                  <a:pt x="324656" y="310046"/>
                </a:lnTo>
                <a:lnTo>
                  <a:pt x="0" y="31004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16338990" y="9021485"/>
            <a:ext cx="1272571" cy="575838"/>
          </a:xfrm>
          <a:custGeom>
            <a:avLst/>
            <a:gdLst/>
            <a:ahLst/>
            <a:cxnLst/>
            <a:rect r="r" b="b" t="t" l="l"/>
            <a:pathLst>
              <a:path h="575838" w="1272571">
                <a:moveTo>
                  <a:pt x="1272571" y="0"/>
                </a:moveTo>
                <a:lnTo>
                  <a:pt x="0" y="0"/>
                </a:lnTo>
                <a:lnTo>
                  <a:pt x="0" y="575838"/>
                </a:lnTo>
                <a:lnTo>
                  <a:pt x="1272571" y="575838"/>
                </a:lnTo>
                <a:lnTo>
                  <a:pt x="1272571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692958" y="1385089"/>
            <a:ext cx="1230185" cy="1033356"/>
          </a:xfrm>
          <a:custGeom>
            <a:avLst/>
            <a:gdLst/>
            <a:ahLst/>
            <a:cxnLst/>
            <a:rect r="r" b="b" t="t" l="l"/>
            <a:pathLst>
              <a:path h="1033356" w="1230185">
                <a:moveTo>
                  <a:pt x="0" y="0"/>
                </a:moveTo>
                <a:lnTo>
                  <a:pt x="1230185" y="0"/>
                </a:lnTo>
                <a:lnTo>
                  <a:pt x="1230185" y="1033355"/>
                </a:lnTo>
                <a:lnTo>
                  <a:pt x="0" y="103335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195379" y="7787611"/>
            <a:ext cx="1608382" cy="1809712"/>
          </a:xfrm>
          <a:custGeom>
            <a:avLst/>
            <a:gdLst/>
            <a:ahLst/>
            <a:cxnLst/>
            <a:rect r="r" b="b" t="t" l="l"/>
            <a:pathLst>
              <a:path h="1809712" w="1608382">
                <a:moveTo>
                  <a:pt x="0" y="0"/>
                </a:moveTo>
                <a:lnTo>
                  <a:pt x="1608382" y="0"/>
                </a:lnTo>
                <a:lnTo>
                  <a:pt x="1608382" y="1809712"/>
                </a:lnTo>
                <a:lnTo>
                  <a:pt x="0" y="180971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348223" y="3829374"/>
            <a:ext cx="14911077" cy="8652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02"/>
              </a:lnSpc>
            </a:pPr>
            <a:r>
              <a:rPr lang="en-US" sz="2700" spc="302">
                <a:solidFill>
                  <a:srgbClr val="FFFFFF"/>
                </a:solidFill>
                <a:latin typeface="Inter"/>
              </a:rPr>
              <a:t>MS Excel used to do statistical analysis</a:t>
            </a:r>
          </a:p>
          <a:p>
            <a:pPr algn="just">
              <a:lnSpc>
                <a:spcPts val="3402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2348223" y="5528258"/>
            <a:ext cx="13990768" cy="8652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02"/>
              </a:lnSpc>
              <a:spcBef>
                <a:spcPct val="0"/>
              </a:spcBef>
            </a:pPr>
            <a:r>
              <a:rPr lang="en-US" sz="2700" spc="302">
                <a:solidFill>
                  <a:srgbClr val="FFFFFF"/>
                </a:solidFill>
                <a:latin typeface="Inter"/>
              </a:rPr>
              <a:t>The reason I chose this language is because I have prior experience from my college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517696" y="1234701"/>
            <a:ext cx="9044476" cy="12293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520"/>
              </a:lnSpc>
            </a:pPr>
            <a:r>
              <a:rPr lang="en-US" sz="7437" spc="795">
                <a:solidFill>
                  <a:srgbClr val="FF4930"/>
                </a:solidFill>
                <a:latin typeface="ITC Motter Corpus Condensed"/>
              </a:rPr>
              <a:t>TECH-STA</a:t>
            </a:r>
            <a:r>
              <a:rPr lang="en-US" sz="7437" spc="795">
                <a:solidFill>
                  <a:srgbClr val="FBEB04"/>
                </a:solidFill>
                <a:latin typeface="ITC Motter Corpus Condensed"/>
              </a:rPr>
              <a:t>CK USED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840" t="0" r="-984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855282" y="2632991"/>
            <a:ext cx="7988528" cy="6270247"/>
          </a:xfrm>
          <a:custGeom>
            <a:avLst/>
            <a:gdLst/>
            <a:ahLst/>
            <a:cxnLst/>
            <a:rect r="r" b="b" t="t" l="l"/>
            <a:pathLst>
              <a:path h="6270247" w="7988528">
                <a:moveTo>
                  <a:pt x="0" y="0"/>
                </a:moveTo>
                <a:lnTo>
                  <a:pt x="7988529" y="0"/>
                </a:lnTo>
                <a:lnTo>
                  <a:pt x="7988529" y="6270247"/>
                </a:lnTo>
                <a:lnTo>
                  <a:pt x="0" y="62702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8247" t="0" r="-1205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569609" y="2632991"/>
            <a:ext cx="9125100" cy="6270247"/>
            <a:chOff x="0" y="0"/>
            <a:chExt cx="12166799" cy="836032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2166799" cy="8360329"/>
            </a:xfrm>
            <a:custGeom>
              <a:avLst/>
              <a:gdLst/>
              <a:ahLst/>
              <a:cxnLst/>
              <a:rect r="r" b="b" t="t" l="l"/>
              <a:pathLst>
                <a:path h="8360329" w="12166799">
                  <a:moveTo>
                    <a:pt x="0" y="0"/>
                  </a:moveTo>
                  <a:lnTo>
                    <a:pt x="12166799" y="0"/>
                  </a:lnTo>
                  <a:lnTo>
                    <a:pt x="12166799" y="8360329"/>
                  </a:lnTo>
                  <a:lnTo>
                    <a:pt x="0" y="83603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6595111" y="4604662"/>
              <a:ext cx="1183686" cy="1673055"/>
            </a:xfrm>
            <a:custGeom>
              <a:avLst/>
              <a:gdLst/>
              <a:ahLst/>
              <a:cxnLst/>
              <a:rect r="r" b="b" t="t" l="l"/>
              <a:pathLst>
                <a:path h="1673055" w="1183686">
                  <a:moveTo>
                    <a:pt x="0" y="0"/>
                  </a:moveTo>
                  <a:lnTo>
                    <a:pt x="1183687" y="0"/>
                  </a:lnTo>
                  <a:lnTo>
                    <a:pt x="1183687" y="1673055"/>
                  </a:lnTo>
                  <a:lnTo>
                    <a:pt x="0" y="16730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4155865" y="3352327"/>
              <a:ext cx="1167252" cy="1655676"/>
            </a:xfrm>
            <a:custGeom>
              <a:avLst/>
              <a:gdLst/>
              <a:ahLst/>
              <a:cxnLst/>
              <a:rect r="r" b="b" t="t" l="l"/>
              <a:pathLst>
                <a:path h="1655676" w="1167252">
                  <a:moveTo>
                    <a:pt x="0" y="0"/>
                  </a:moveTo>
                  <a:lnTo>
                    <a:pt x="1167251" y="0"/>
                  </a:lnTo>
                  <a:lnTo>
                    <a:pt x="1167251" y="1655676"/>
                  </a:lnTo>
                  <a:lnTo>
                    <a:pt x="0" y="16556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4184732" y="791420"/>
            <a:ext cx="9918535" cy="1124581"/>
            <a:chOff x="0" y="0"/>
            <a:chExt cx="13224714" cy="149944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52853"/>
              <a:ext cx="1244225" cy="1393734"/>
            </a:xfrm>
            <a:custGeom>
              <a:avLst/>
              <a:gdLst/>
              <a:ahLst/>
              <a:cxnLst/>
              <a:rect r="r" b="b" t="t" l="l"/>
              <a:pathLst>
                <a:path h="1393734" w="1244225">
                  <a:moveTo>
                    <a:pt x="0" y="0"/>
                  </a:moveTo>
                  <a:lnTo>
                    <a:pt x="1244225" y="0"/>
                  </a:lnTo>
                  <a:lnTo>
                    <a:pt x="1244225" y="1393735"/>
                  </a:lnTo>
                  <a:lnTo>
                    <a:pt x="0" y="13937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0" id="10"/>
            <p:cNvSpPr txBox="true"/>
            <p:nvPr/>
          </p:nvSpPr>
          <p:spPr>
            <a:xfrm rot="0">
              <a:off x="1701197" y="-104775"/>
              <a:ext cx="11523517" cy="160421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9520"/>
                </a:lnSpc>
              </a:pPr>
              <a:r>
                <a:rPr lang="en-US" sz="7437" spc="795">
                  <a:solidFill>
                    <a:srgbClr val="FF4930"/>
                  </a:solidFill>
                  <a:latin typeface="ITC Motter Corpus Condensed"/>
                </a:rPr>
                <a:t>HIRING </a:t>
              </a:r>
              <a:r>
                <a:rPr lang="en-US" sz="7437" spc="795">
                  <a:solidFill>
                    <a:srgbClr val="FBEB04"/>
                  </a:solidFill>
                  <a:latin typeface="ITC Motter Corpus Condensed"/>
                </a:rPr>
                <a:t>ANALYSIS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840" t="0" r="-984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623538" y="6949539"/>
            <a:ext cx="15040925" cy="1370467"/>
            <a:chOff x="0" y="0"/>
            <a:chExt cx="20054566" cy="1827289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20054566" cy="1628364"/>
              <a:chOff x="0" y="0"/>
              <a:chExt cx="3961396" cy="321652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3961396" cy="321652"/>
              </a:xfrm>
              <a:custGeom>
                <a:avLst/>
                <a:gdLst/>
                <a:ahLst/>
                <a:cxnLst/>
                <a:rect r="r" b="b" t="t" l="l"/>
                <a:pathLst>
                  <a:path h="321652" w="3961396">
                    <a:moveTo>
                      <a:pt x="31398" y="0"/>
                    </a:moveTo>
                    <a:lnTo>
                      <a:pt x="3929998" y="0"/>
                    </a:lnTo>
                    <a:cubicBezTo>
                      <a:pt x="3938325" y="0"/>
                      <a:pt x="3946311" y="3308"/>
                      <a:pt x="3952199" y="9196"/>
                    </a:cubicBezTo>
                    <a:cubicBezTo>
                      <a:pt x="3958088" y="15085"/>
                      <a:pt x="3961396" y="23071"/>
                      <a:pt x="3961396" y="31398"/>
                    </a:cubicBezTo>
                    <a:lnTo>
                      <a:pt x="3961396" y="290254"/>
                    </a:lnTo>
                    <a:cubicBezTo>
                      <a:pt x="3961396" y="298581"/>
                      <a:pt x="3958088" y="306568"/>
                      <a:pt x="3952199" y="312456"/>
                    </a:cubicBezTo>
                    <a:cubicBezTo>
                      <a:pt x="3946311" y="318344"/>
                      <a:pt x="3938325" y="321652"/>
                      <a:pt x="3929998" y="321652"/>
                    </a:cubicBezTo>
                    <a:lnTo>
                      <a:pt x="31398" y="321652"/>
                    </a:lnTo>
                    <a:cubicBezTo>
                      <a:pt x="14057" y="321652"/>
                      <a:pt x="0" y="307595"/>
                      <a:pt x="0" y="290254"/>
                    </a:cubicBezTo>
                    <a:lnTo>
                      <a:pt x="0" y="31398"/>
                    </a:lnTo>
                    <a:cubicBezTo>
                      <a:pt x="0" y="23071"/>
                      <a:pt x="3308" y="15085"/>
                      <a:pt x="9196" y="9196"/>
                    </a:cubicBezTo>
                    <a:cubicBezTo>
                      <a:pt x="15085" y="3308"/>
                      <a:pt x="23071" y="0"/>
                      <a:pt x="31398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5DE0E6">
                      <a:alpha val="27000"/>
                    </a:srgbClr>
                  </a:gs>
                  <a:gs pos="100000">
                    <a:srgbClr val="004AAD">
                      <a:alpha val="27000"/>
                    </a:srgbClr>
                  </a:gs>
                </a:gsLst>
                <a:lin ang="0"/>
              </a:gra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57150"/>
                <a:ext cx="3961396" cy="37880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220"/>
                  </a:lnSpc>
                </a:pPr>
              </a:p>
            </p:txBody>
          </p:sp>
        </p:grpSp>
        <p:sp>
          <p:nvSpPr>
            <p:cNvPr name="TextBox 7" id="7"/>
            <p:cNvSpPr txBox="true"/>
            <p:nvPr/>
          </p:nvSpPr>
          <p:spPr>
            <a:xfrm rot="0">
              <a:off x="341353" y="308623"/>
              <a:ext cx="19211095" cy="151866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3024"/>
                </a:lnSpc>
              </a:pPr>
              <a:r>
                <a:rPr lang="en-US" sz="2400" spc="268">
                  <a:solidFill>
                    <a:srgbClr val="FFFFFF"/>
                  </a:solidFill>
                  <a:latin typeface="Inter"/>
                </a:rPr>
                <a:t>From the above bar and pie chart we can observe that there are total of 2563 males and 1856 </a:t>
              </a:r>
              <a:r>
                <a:rPr lang="en-US" sz="2400" spc="268">
                  <a:solidFill>
                    <a:srgbClr val="FFFFFF"/>
                  </a:solidFill>
                  <a:latin typeface="Inter"/>
                </a:rPr>
                <a:t>females are hired for different positions in the company.</a:t>
              </a:r>
            </a:p>
            <a:p>
              <a:pPr algn="just">
                <a:lnSpc>
                  <a:spcPts val="3024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4740973" y="3412098"/>
            <a:ext cx="7420221" cy="2539151"/>
          </a:xfrm>
          <a:custGeom>
            <a:avLst/>
            <a:gdLst/>
            <a:ahLst/>
            <a:cxnLst/>
            <a:rect r="r" b="b" t="t" l="l"/>
            <a:pathLst>
              <a:path h="2539151" w="7420221">
                <a:moveTo>
                  <a:pt x="0" y="0"/>
                </a:moveTo>
                <a:lnTo>
                  <a:pt x="7420222" y="0"/>
                </a:lnTo>
                <a:lnTo>
                  <a:pt x="7420222" y="2539151"/>
                </a:lnTo>
                <a:lnTo>
                  <a:pt x="0" y="253915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4099" t="-206018" r="-251107" b="-294311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4184732" y="791420"/>
            <a:ext cx="9918535" cy="1124581"/>
            <a:chOff x="0" y="0"/>
            <a:chExt cx="13224714" cy="1499441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52853"/>
              <a:ext cx="1244225" cy="1393734"/>
            </a:xfrm>
            <a:custGeom>
              <a:avLst/>
              <a:gdLst/>
              <a:ahLst/>
              <a:cxnLst/>
              <a:rect r="r" b="b" t="t" l="l"/>
              <a:pathLst>
                <a:path h="1393734" w="1244225">
                  <a:moveTo>
                    <a:pt x="0" y="0"/>
                  </a:moveTo>
                  <a:lnTo>
                    <a:pt x="1244225" y="0"/>
                  </a:lnTo>
                  <a:lnTo>
                    <a:pt x="1244225" y="1393735"/>
                  </a:lnTo>
                  <a:lnTo>
                    <a:pt x="0" y="13937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1" id="11"/>
            <p:cNvSpPr txBox="true"/>
            <p:nvPr/>
          </p:nvSpPr>
          <p:spPr>
            <a:xfrm rot="0">
              <a:off x="1701197" y="-104775"/>
              <a:ext cx="11523517" cy="160421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9520"/>
                </a:lnSpc>
              </a:pPr>
              <a:r>
                <a:rPr lang="en-US" sz="7437" spc="795">
                  <a:solidFill>
                    <a:srgbClr val="FF4930"/>
                  </a:solidFill>
                  <a:latin typeface="ITC Motter Corpus Condensed"/>
                </a:rPr>
                <a:t>HIRING </a:t>
              </a:r>
              <a:r>
                <a:rPr lang="en-US" sz="7437" spc="795">
                  <a:solidFill>
                    <a:srgbClr val="FBEB04"/>
                  </a:solidFill>
                  <a:latin typeface="ITC Motter Corpus Condensed"/>
                </a:rPr>
                <a:t>ANALYSIS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840" t="0" r="-984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3380096" y="8573067"/>
            <a:ext cx="11206184" cy="808111"/>
            <a:chOff x="0" y="0"/>
            <a:chExt cx="2951423" cy="21283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951423" cy="212836"/>
            </a:xfrm>
            <a:custGeom>
              <a:avLst/>
              <a:gdLst/>
              <a:ahLst/>
              <a:cxnLst/>
              <a:rect r="r" b="b" t="t" l="l"/>
              <a:pathLst>
                <a:path h="212836" w="2951423">
                  <a:moveTo>
                    <a:pt x="42143" y="0"/>
                  </a:moveTo>
                  <a:lnTo>
                    <a:pt x="2909280" y="0"/>
                  </a:lnTo>
                  <a:cubicBezTo>
                    <a:pt x="2932555" y="0"/>
                    <a:pt x="2951423" y="18868"/>
                    <a:pt x="2951423" y="42143"/>
                  </a:cubicBezTo>
                  <a:lnTo>
                    <a:pt x="2951423" y="170693"/>
                  </a:lnTo>
                  <a:cubicBezTo>
                    <a:pt x="2951423" y="181870"/>
                    <a:pt x="2946983" y="192589"/>
                    <a:pt x="2939080" y="200493"/>
                  </a:cubicBezTo>
                  <a:cubicBezTo>
                    <a:pt x="2931177" y="208396"/>
                    <a:pt x="2920457" y="212836"/>
                    <a:pt x="2909280" y="212836"/>
                  </a:cubicBezTo>
                  <a:lnTo>
                    <a:pt x="42143" y="212836"/>
                  </a:lnTo>
                  <a:cubicBezTo>
                    <a:pt x="30966" y="212836"/>
                    <a:pt x="20247" y="208396"/>
                    <a:pt x="12343" y="200493"/>
                  </a:cubicBezTo>
                  <a:cubicBezTo>
                    <a:pt x="4440" y="192589"/>
                    <a:pt x="0" y="181870"/>
                    <a:pt x="0" y="170693"/>
                  </a:cubicBezTo>
                  <a:lnTo>
                    <a:pt x="0" y="42143"/>
                  </a:lnTo>
                  <a:cubicBezTo>
                    <a:pt x="0" y="30966"/>
                    <a:pt x="4440" y="20247"/>
                    <a:pt x="12343" y="12343"/>
                  </a:cubicBezTo>
                  <a:cubicBezTo>
                    <a:pt x="20247" y="4440"/>
                    <a:pt x="30966" y="0"/>
                    <a:pt x="42143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5DE0E6">
                    <a:alpha val="27000"/>
                  </a:srgbClr>
                </a:gs>
                <a:gs pos="100000">
                  <a:srgbClr val="004AAD">
                    <a:alpha val="2700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2951423" cy="2699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2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793878" y="5774377"/>
            <a:ext cx="5172437" cy="2208544"/>
          </a:xfrm>
          <a:custGeom>
            <a:avLst/>
            <a:gdLst/>
            <a:ahLst/>
            <a:cxnLst/>
            <a:rect r="r" b="b" t="t" l="l"/>
            <a:pathLst>
              <a:path h="2208544" w="5172437">
                <a:moveTo>
                  <a:pt x="0" y="0"/>
                </a:moveTo>
                <a:lnTo>
                  <a:pt x="5172436" y="0"/>
                </a:lnTo>
                <a:lnTo>
                  <a:pt x="5172436" y="2208544"/>
                </a:lnTo>
                <a:lnTo>
                  <a:pt x="0" y="22085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8937" t="-126636" r="-135178" b="-160827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93878" y="2304079"/>
            <a:ext cx="5172437" cy="3139661"/>
          </a:xfrm>
          <a:custGeom>
            <a:avLst/>
            <a:gdLst/>
            <a:ahLst/>
            <a:cxnLst/>
            <a:rect r="r" b="b" t="t" l="l"/>
            <a:pathLst>
              <a:path h="3139661" w="5172437">
                <a:moveTo>
                  <a:pt x="0" y="0"/>
                </a:moveTo>
                <a:lnTo>
                  <a:pt x="5172436" y="0"/>
                </a:lnTo>
                <a:lnTo>
                  <a:pt x="5172436" y="3139662"/>
                </a:lnTo>
                <a:lnTo>
                  <a:pt x="0" y="31396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6551" t="-71959" r="-131038" b="-48213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2389601" y="2304079"/>
            <a:ext cx="4393359" cy="5678842"/>
          </a:xfrm>
          <a:custGeom>
            <a:avLst/>
            <a:gdLst/>
            <a:ahLst/>
            <a:cxnLst/>
            <a:rect r="r" b="b" t="t" l="l"/>
            <a:pathLst>
              <a:path h="5678842" w="4393359">
                <a:moveTo>
                  <a:pt x="0" y="0"/>
                </a:moveTo>
                <a:lnTo>
                  <a:pt x="4393359" y="0"/>
                </a:lnTo>
                <a:lnTo>
                  <a:pt x="4393359" y="5678842"/>
                </a:lnTo>
                <a:lnTo>
                  <a:pt x="0" y="567884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58075" t="-61167" r="-163554" b="-22314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3636111" y="8799772"/>
            <a:ext cx="14408321" cy="11437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24"/>
              </a:lnSpc>
            </a:pPr>
            <a:r>
              <a:rPr lang="en-US" sz="2400" spc="268">
                <a:solidFill>
                  <a:srgbClr val="FFFFFF"/>
                </a:solidFill>
                <a:latin typeface="Inter"/>
              </a:rPr>
              <a:t>The average salary offered in this company is ` 49982.97 `</a:t>
            </a:r>
          </a:p>
          <a:p>
            <a:pPr algn="just">
              <a:lnSpc>
                <a:spcPts val="3024"/>
              </a:lnSpc>
            </a:pPr>
          </a:p>
          <a:p>
            <a:pPr algn="just">
              <a:lnSpc>
                <a:spcPts val="3024"/>
              </a:lnSpc>
            </a:pPr>
          </a:p>
        </p:txBody>
      </p:sp>
      <p:grpSp>
        <p:nvGrpSpPr>
          <p:cNvPr name="Group 10" id="10"/>
          <p:cNvGrpSpPr/>
          <p:nvPr/>
        </p:nvGrpSpPr>
        <p:grpSpPr>
          <a:xfrm rot="0">
            <a:off x="3515923" y="873807"/>
            <a:ext cx="11256155" cy="1155481"/>
            <a:chOff x="0" y="0"/>
            <a:chExt cx="15008206" cy="1540641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353505" cy="1462530"/>
            </a:xfrm>
            <a:custGeom>
              <a:avLst/>
              <a:gdLst/>
              <a:ahLst/>
              <a:cxnLst/>
              <a:rect r="r" b="b" t="t" l="l"/>
              <a:pathLst>
                <a:path h="1462530" w="1353505">
                  <a:moveTo>
                    <a:pt x="0" y="0"/>
                  </a:moveTo>
                  <a:lnTo>
                    <a:pt x="1353505" y="0"/>
                  </a:lnTo>
                  <a:lnTo>
                    <a:pt x="1353505" y="1462530"/>
                  </a:lnTo>
                  <a:lnTo>
                    <a:pt x="0" y="14625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2" id="12"/>
            <p:cNvSpPr txBox="true"/>
            <p:nvPr/>
          </p:nvSpPr>
          <p:spPr>
            <a:xfrm rot="0">
              <a:off x="1868326" y="-63575"/>
              <a:ext cx="13139881" cy="160421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9520"/>
                </a:lnSpc>
              </a:pPr>
              <a:r>
                <a:rPr lang="en-US" sz="7437" spc="795">
                  <a:solidFill>
                    <a:srgbClr val="FF4930"/>
                  </a:solidFill>
                  <a:latin typeface="ITC Motter Corpus Condensed"/>
                </a:rPr>
                <a:t>SALARY </a:t>
              </a:r>
              <a:r>
                <a:rPr lang="en-US" sz="7437" spc="795">
                  <a:solidFill>
                    <a:srgbClr val="FBEB04"/>
                  </a:solidFill>
                  <a:latin typeface="ITC Motter Corpus Condensed"/>
                </a:rPr>
                <a:t>ANALYSIS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840" t="0" r="-984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901534" y="466410"/>
            <a:ext cx="12484932" cy="1124581"/>
            <a:chOff x="0" y="0"/>
            <a:chExt cx="16646575" cy="149944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58921" cy="1334117"/>
            </a:xfrm>
            <a:custGeom>
              <a:avLst/>
              <a:gdLst/>
              <a:ahLst/>
              <a:cxnLst/>
              <a:rect r="r" b="b" t="t" l="l"/>
              <a:pathLst>
                <a:path h="1334117" w="1258921">
                  <a:moveTo>
                    <a:pt x="0" y="0"/>
                  </a:moveTo>
                  <a:lnTo>
                    <a:pt x="1258921" y="0"/>
                  </a:lnTo>
                  <a:lnTo>
                    <a:pt x="1258921" y="1334117"/>
                  </a:lnTo>
                  <a:lnTo>
                    <a:pt x="0" y="13341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5" id="5"/>
            <p:cNvSpPr txBox="true"/>
            <p:nvPr/>
          </p:nvSpPr>
          <p:spPr>
            <a:xfrm rot="0">
              <a:off x="1923318" y="-104775"/>
              <a:ext cx="14723257" cy="160421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9520"/>
                </a:lnSpc>
              </a:pPr>
              <a:r>
                <a:rPr lang="en-US" sz="7437" spc="795">
                  <a:solidFill>
                    <a:srgbClr val="FF4930"/>
                  </a:solidFill>
                  <a:latin typeface="ITC Motter Corpus Condensed"/>
                </a:rPr>
                <a:t>SALARY </a:t>
              </a:r>
              <a:r>
                <a:rPr lang="en-US" sz="7437" spc="795">
                  <a:solidFill>
                    <a:srgbClr val="FBEB04"/>
                  </a:solidFill>
                  <a:latin typeface="ITC Motter Corpus Condensed"/>
                </a:rPr>
                <a:t>DISTRIBUTION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427850" y="2029287"/>
            <a:ext cx="6476326" cy="5752907"/>
          </a:xfrm>
          <a:custGeom>
            <a:avLst/>
            <a:gdLst/>
            <a:ahLst/>
            <a:cxnLst/>
            <a:rect r="r" b="b" t="t" l="l"/>
            <a:pathLst>
              <a:path h="5752907" w="6476326">
                <a:moveTo>
                  <a:pt x="0" y="0"/>
                </a:moveTo>
                <a:lnTo>
                  <a:pt x="6476326" y="0"/>
                </a:lnTo>
                <a:lnTo>
                  <a:pt x="6476326" y="5752907"/>
                </a:lnTo>
                <a:lnTo>
                  <a:pt x="0" y="575290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160064" y="2029287"/>
            <a:ext cx="9099236" cy="4671939"/>
          </a:xfrm>
          <a:custGeom>
            <a:avLst/>
            <a:gdLst/>
            <a:ahLst/>
            <a:cxnLst/>
            <a:rect r="r" b="b" t="t" l="l"/>
            <a:pathLst>
              <a:path h="4671939" w="9099236">
                <a:moveTo>
                  <a:pt x="0" y="0"/>
                </a:moveTo>
                <a:lnTo>
                  <a:pt x="9099236" y="0"/>
                </a:lnTo>
                <a:lnTo>
                  <a:pt x="9099236" y="4671939"/>
                </a:lnTo>
                <a:lnTo>
                  <a:pt x="0" y="467193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5019" t="-75206" r="-105019" b="-54901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191446" y="6847309"/>
            <a:ext cx="3067854" cy="1422405"/>
          </a:xfrm>
          <a:custGeom>
            <a:avLst/>
            <a:gdLst/>
            <a:ahLst/>
            <a:cxnLst/>
            <a:rect r="r" b="b" t="t" l="l"/>
            <a:pathLst>
              <a:path h="1422405" w="3067854">
                <a:moveTo>
                  <a:pt x="0" y="0"/>
                </a:moveTo>
                <a:lnTo>
                  <a:pt x="3067854" y="0"/>
                </a:lnTo>
                <a:lnTo>
                  <a:pt x="3067854" y="1422405"/>
                </a:lnTo>
                <a:lnTo>
                  <a:pt x="0" y="142240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322041" t="-307165" r="-275852" b="-439522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3008992" y="8415798"/>
            <a:ext cx="12270016" cy="1206429"/>
            <a:chOff x="0" y="0"/>
            <a:chExt cx="16360021" cy="1608572"/>
          </a:xfrm>
        </p:grpSpPr>
        <p:grpSp>
          <p:nvGrpSpPr>
            <p:cNvPr name="Group 10" id="10"/>
            <p:cNvGrpSpPr/>
            <p:nvPr/>
          </p:nvGrpSpPr>
          <p:grpSpPr>
            <a:xfrm rot="0">
              <a:off x="0" y="0"/>
              <a:ext cx="16360021" cy="1608572"/>
              <a:chOff x="0" y="0"/>
              <a:chExt cx="3231609" cy="317743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3231609" cy="317743"/>
              </a:xfrm>
              <a:custGeom>
                <a:avLst/>
                <a:gdLst/>
                <a:ahLst/>
                <a:cxnLst/>
                <a:rect r="r" b="b" t="t" l="l"/>
                <a:pathLst>
                  <a:path h="317743" w="3231609">
                    <a:moveTo>
                      <a:pt x="38489" y="0"/>
                    </a:moveTo>
                    <a:lnTo>
                      <a:pt x="3193120" y="0"/>
                    </a:lnTo>
                    <a:cubicBezTo>
                      <a:pt x="3214377" y="0"/>
                      <a:pt x="3231609" y="17232"/>
                      <a:pt x="3231609" y="38489"/>
                    </a:cubicBezTo>
                    <a:lnTo>
                      <a:pt x="3231609" y="279254"/>
                    </a:lnTo>
                    <a:cubicBezTo>
                      <a:pt x="3231609" y="289462"/>
                      <a:pt x="3227554" y="299252"/>
                      <a:pt x="3220336" y="306470"/>
                    </a:cubicBezTo>
                    <a:cubicBezTo>
                      <a:pt x="3213118" y="313688"/>
                      <a:pt x="3203328" y="317743"/>
                      <a:pt x="3193120" y="317743"/>
                    </a:cubicBezTo>
                    <a:lnTo>
                      <a:pt x="38489" y="317743"/>
                    </a:lnTo>
                    <a:cubicBezTo>
                      <a:pt x="17232" y="317743"/>
                      <a:pt x="0" y="300511"/>
                      <a:pt x="0" y="279254"/>
                    </a:cubicBezTo>
                    <a:lnTo>
                      <a:pt x="0" y="38489"/>
                    </a:lnTo>
                    <a:cubicBezTo>
                      <a:pt x="0" y="17232"/>
                      <a:pt x="17232" y="0"/>
                      <a:pt x="38489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5DE0E6">
                      <a:alpha val="27000"/>
                    </a:srgbClr>
                  </a:gs>
                  <a:gs pos="100000">
                    <a:srgbClr val="004AAD">
                      <a:alpha val="27000"/>
                    </a:srgbClr>
                  </a:gs>
                </a:gsLst>
                <a:lin ang="0"/>
              </a:gra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-57150"/>
                <a:ext cx="3231609" cy="37489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220"/>
                  </a:lnSpc>
                </a:pPr>
              </a:p>
            </p:txBody>
          </p:sp>
        </p:grpSp>
        <p:sp>
          <p:nvSpPr>
            <p:cNvPr name="TextBox 13" id="13"/>
            <p:cNvSpPr txBox="true"/>
            <p:nvPr/>
          </p:nvSpPr>
          <p:spPr>
            <a:xfrm rot="0">
              <a:off x="278467" y="308623"/>
              <a:ext cx="15671938" cy="101066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3024"/>
                </a:lnSpc>
              </a:pPr>
              <a:r>
                <a:rPr lang="en-US" sz="2400" spc="268">
                  <a:solidFill>
                    <a:srgbClr val="FFFFFF"/>
                  </a:solidFill>
                  <a:latin typeface="Inter"/>
                </a:rPr>
                <a:t>From the above data we can infer that salry range 40090-80080 is offered to the maximum number of people 2961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840" t="0" r="-984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724749" y="2227209"/>
            <a:ext cx="11917192" cy="7526102"/>
          </a:xfrm>
          <a:custGeom>
            <a:avLst/>
            <a:gdLst/>
            <a:ahLst/>
            <a:cxnLst/>
            <a:rect r="r" b="b" t="t" l="l"/>
            <a:pathLst>
              <a:path h="7526102" w="11917192">
                <a:moveTo>
                  <a:pt x="0" y="0"/>
                </a:moveTo>
                <a:lnTo>
                  <a:pt x="11917192" y="0"/>
                </a:lnTo>
                <a:lnTo>
                  <a:pt x="11917192" y="7526102"/>
                </a:lnTo>
                <a:lnTo>
                  <a:pt x="0" y="75261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2314956" y="682045"/>
            <a:ext cx="14131628" cy="1124581"/>
            <a:chOff x="0" y="0"/>
            <a:chExt cx="18842171" cy="149944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051665" cy="1197548"/>
            </a:xfrm>
            <a:custGeom>
              <a:avLst/>
              <a:gdLst/>
              <a:ahLst/>
              <a:cxnLst/>
              <a:rect r="r" b="b" t="t" l="l"/>
              <a:pathLst>
                <a:path h="1197548" w="1051665">
                  <a:moveTo>
                    <a:pt x="0" y="0"/>
                  </a:moveTo>
                  <a:lnTo>
                    <a:pt x="1051665" y="0"/>
                  </a:lnTo>
                  <a:lnTo>
                    <a:pt x="1051665" y="1197548"/>
                  </a:lnTo>
                  <a:lnTo>
                    <a:pt x="0" y="11975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6" id="6"/>
            <p:cNvSpPr txBox="true"/>
            <p:nvPr/>
          </p:nvSpPr>
          <p:spPr>
            <a:xfrm rot="0">
              <a:off x="1621801" y="-104775"/>
              <a:ext cx="17220369" cy="160421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9520"/>
                </a:lnSpc>
              </a:pPr>
              <a:r>
                <a:rPr lang="en-US" sz="7437" spc="795">
                  <a:solidFill>
                    <a:srgbClr val="FF4930"/>
                  </a:solidFill>
                  <a:latin typeface="ITC Motter Corpus Condensed"/>
                </a:rPr>
                <a:t>DEPARTMENTAL </a:t>
              </a:r>
              <a:r>
                <a:rPr lang="en-US" sz="7437" spc="795">
                  <a:solidFill>
                    <a:srgbClr val="FBEB04"/>
                  </a:solidFill>
                  <a:latin typeface="ITC Motter Corpus Condensed"/>
                </a:rPr>
                <a:t>ANALYSIS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DAF3g-8gZ9o</dc:identifier>
  <dcterms:modified xsi:type="dcterms:W3CDTF">2011-08-01T06:04:30Z</dcterms:modified>
  <cp:revision>1</cp:revision>
  <dc:title>Hiring Process Analytics</dc:title>
</cp:coreProperties>
</file>